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6" r:id="rId1"/>
  </p:sldMasterIdLst>
  <p:notesMasterIdLst>
    <p:notesMasterId r:id="rId62"/>
  </p:notesMasterIdLst>
  <p:sldIdLst>
    <p:sldId id="256" r:id="rId2"/>
    <p:sldId id="644" r:id="rId3"/>
    <p:sldId id="631" r:id="rId4"/>
    <p:sldId id="633" r:id="rId5"/>
    <p:sldId id="635" r:id="rId6"/>
    <p:sldId id="632" r:id="rId7"/>
    <p:sldId id="636" r:id="rId8"/>
    <p:sldId id="637" r:id="rId9"/>
    <p:sldId id="638" r:id="rId10"/>
    <p:sldId id="639" r:id="rId11"/>
    <p:sldId id="634" r:id="rId12"/>
    <p:sldId id="640" r:id="rId13"/>
    <p:sldId id="643" r:id="rId14"/>
    <p:sldId id="641" r:id="rId15"/>
    <p:sldId id="642" r:id="rId16"/>
    <p:sldId id="646" r:id="rId17"/>
    <p:sldId id="647" r:id="rId18"/>
    <p:sldId id="648" r:id="rId19"/>
    <p:sldId id="649" r:id="rId20"/>
    <p:sldId id="651" r:id="rId21"/>
    <p:sldId id="652" r:id="rId22"/>
    <p:sldId id="650" r:id="rId23"/>
    <p:sldId id="653" r:id="rId24"/>
    <p:sldId id="654" r:id="rId25"/>
    <p:sldId id="655" r:id="rId26"/>
    <p:sldId id="656" r:id="rId27"/>
    <p:sldId id="657" r:id="rId28"/>
    <p:sldId id="595" r:id="rId29"/>
    <p:sldId id="658" r:id="rId30"/>
    <p:sldId id="659" r:id="rId31"/>
    <p:sldId id="660" r:id="rId32"/>
    <p:sldId id="661" r:id="rId33"/>
    <p:sldId id="662" r:id="rId34"/>
    <p:sldId id="668" r:id="rId35"/>
    <p:sldId id="669" r:id="rId36"/>
    <p:sldId id="664" r:id="rId37"/>
    <p:sldId id="665" r:id="rId38"/>
    <p:sldId id="663" r:id="rId39"/>
    <p:sldId id="666" r:id="rId40"/>
    <p:sldId id="682" r:id="rId41"/>
    <p:sldId id="683" r:id="rId42"/>
    <p:sldId id="667" r:id="rId43"/>
    <p:sldId id="670" r:id="rId44"/>
    <p:sldId id="672" r:id="rId45"/>
    <p:sldId id="671" r:id="rId46"/>
    <p:sldId id="673" r:id="rId47"/>
    <p:sldId id="674" r:id="rId48"/>
    <p:sldId id="675" r:id="rId49"/>
    <p:sldId id="676" r:id="rId50"/>
    <p:sldId id="608" r:id="rId51"/>
    <p:sldId id="626" r:id="rId52"/>
    <p:sldId id="627" r:id="rId53"/>
    <p:sldId id="677" r:id="rId54"/>
    <p:sldId id="628" r:id="rId55"/>
    <p:sldId id="629" r:id="rId56"/>
    <p:sldId id="630" r:id="rId57"/>
    <p:sldId id="679" r:id="rId58"/>
    <p:sldId id="680" r:id="rId59"/>
    <p:sldId id="681" r:id="rId60"/>
    <p:sldId id="678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80"/>
    <p:restoredTop sz="89722"/>
  </p:normalViewPr>
  <p:slideViewPr>
    <p:cSldViewPr snapToGrid="0" snapToObjects="1">
      <p:cViewPr varScale="1">
        <p:scale>
          <a:sx n="160" d="100"/>
          <a:sy n="160" d="100"/>
        </p:scale>
        <p:origin x="1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DCC0C9-781E-B245-B1BD-08B2811163D1}" type="doc">
      <dgm:prSet loTypeId="urn:microsoft.com/office/officeart/2005/8/layout/cycle7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B2E4F3-A152-F342-B8E0-182ABFD3FC84}">
      <dgm:prSet phldrT="[Text]"/>
      <dgm:spPr/>
      <dgm:t>
        <a:bodyPr/>
        <a:lstStyle/>
        <a:p>
          <a:r>
            <a:rPr lang="en-US" dirty="0"/>
            <a:t>Research paper</a:t>
          </a:r>
        </a:p>
        <a:p>
          <a:r>
            <a:rPr lang="en-US" dirty="0"/>
            <a:t>(PUBMED) </a:t>
          </a:r>
        </a:p>
      </dgm:t>
    </dgm:pt>
    <dgm:pt modelId="{7277249E-E99E-514D-B5E1-F34C7BDFD170}" type="parTrans" cxnId="{23AB46A5-9481-B045-B765-7BC4D7F97F59}">
      <dgm:prSet/>
      <dgm:spPr/>
      <dgm:t>
        <a:bodyPr/>
        <a:lstStyle/>
        <a:p>
          <a:endParaRPr lang="en-US"/>
        </a:p>
      </dgm:t>
    </dgm:pt>
    <dgm:pt modelId="{99E4A301-7094-FB4A-913A-568E86300781}" type="sibTrans" cxnId="{23AB46A5-9481-B045-B765-7BC4D7F97F59}">
      <dgm:prSet/>
      <dgm:spPr/>
      <dgm:t>
        <a:bodyPr/>
        <a:lstStyle/>
        <a:p>
          <a:endParaRPr lang="en-US"/>
        </a:p>
      </dgm:t>
    </dgm:pt>
    <dgm:pt modelId="{3F299DDF-BC96-3F44-86D4-0349CD80F0FD}">
      <dgm:prSet phldrT="[Text]"/>
      <dgm:spPr/>
      <dgm:t>
        <a:bodyPr/>
        <a:lstStyle/>
        <a:p>
          <a:r>
            <a:rPr lang="en-US" dirty="0"/>
            <a:t>SRA</a:t>
          </a:r>
        </a:p>
        <a:p>
          <a:r>
            <a:rPr lang="en-US" dirty="0"/>
            <a:t>(SRR, SRP)</a:t>
          </a:r>
        </a:p>
      </dgm:t>
    </dgm:pt>
    <dgm:pt modelId="{03EF37A5-84EA-954F-A23A-27F4FAC269DB}" type="parTrans" cxnId="{4A85FD68-D016-6743-AFB2-509041D249DB}">
      <dgm:prSet/>
      <dgm:spPr/>
      <dgm:t>
        <a:bodyPr/>
        <a:lstStyle/>
        <a:p>
          <a:endParaRPr lang="en-US"/>
        </a:p>
      </dgm:t>
    </dgm:pt>
    <dgm:pt modelId="{7328AC89-BBF5-7749-B546-61CE980C18C3}" type="sibTrans" cxnId="{4A85FD68-D016-6743-AFB2-509041D249DB}">
      <dgm:prSet/>
      <dgm:spPr/>
      <dgm:t>
        <a:bodyPr/>
        <a:lstStyle/>
        <a:p>
          <a:endParaRPr lang="en-US"/>
        </a:p>
      </dgm:t>
    </dgm:pt>
    <dgm:pt modelId="{DB7A8D0F-632F-3549-AE46-086F3EB0A436}">
      <dgm:prSet phldrT="[Text]"/>
      <dgm:spPr/>
      <dgm:t>
        <a:bodyPr/>
        <a:lstStyle/>
        <a:p>
          <a:r>
            <a:rPr lang="en-US" dirty="0"/>
            <a:t>GEO</a:t>
          </a:r>
        </a:p>
        <a:p>
          <a:r>
            <a:rPr lang="en-US" dirty="0"/>
            <a:t>(GSE, GSM, GPL)</a:t>
          </a:r>
        </a:p>
      </dgm:t>
    </dgm:pt>
    <dgm:pt modelId="{B10705D8-F2CC-4F46-85A3-6E075D9D5ADC}" type="parTrans" cxnId="{038C5251-D669-1644-89BB-BA215B2DF377}">
      <dgm:prSet/>
      <dgm:spPr/>
      <dgm:t>
        <a:bodyPr/>
        <a:lstStyle/>
        <a:p>
          <a:endParaRPr lang="en-US"/>
        </a:p>
      </dgm:t>
    </dgm:pt>
    <dgm:pt modelId="{785C41F3-CDBC-7446-84A5-EC92B64B2D91}" type="sibTrans" cxnId="{038C5251-D669-1644-89BB-BA215B2DF377}">
      <dgm:prSet/>
      <dgm:spPr/>
      <dgm:t>
        <a:bodyPr/>
        <a:lstStyle/>
        <a:p>
          <a:endParaRPr lang="en-US"/>
        </a:p>
      </dgm:t>
    </dgm:pt>
    <dgm:pt modelId="{03DC1D28-1D1F-674E-ACA8-3AB409E45C57}" type="pres">
      <dgm:prSet presAssocID="{7BDCC0C9-781E-B245-B1BD-08B2811163D1}" presName="Name0" presStyleCnt="0">
        <dgm:presLayoutVars>
          <dgm:dir/>
          <dgm:resizeHandles val="exact"/>
        </dgm:presLayoutVars>
      </dgm:prSet>
      <dgm:spPr/>
    </dgm:pt>
    <dgm:pt modelId="{9D7B1B76-EB06-CC45-B653-7B0A4CA14F3C}" type="pres">
      <dgm:prSet presAssocID="{ADB2E4F3-A152-F342-B8E0-182ABFD3FC84}" presName="node" presStyleLbl="node1" presStyleIdx="0" presStyleCnt="3">
        <dgm:presLayoutVars>
          <dgm:bulletEnabled val="1"/>
        </dgm:presLayoutVars>
      </dgm:prSet>
      <dgm:spPr/>
    </dgm:pt>
    <dgm:pt modelId="{7047A677-FC8B-F041-A424-491BD96631AA}" type="pres">
      <dgm:prSet presAssocID="{99E4A301-7094-FB4A-913A-568E86300781}" presName="sibTrans" presStyleLbl="sibTrans2D1" presStyleIdx="0" presStyleCnt="3" custAng="18000000" custLinFactY="199071" custLinFactNeighborX="-79205" custLinFactNeighborY="200000"/>
      <dgm:spPr/>
    </dgm:pt>
    <dgm:pt modelId="{17C3282E-EFB6-FE41-BE60-075CD72887A6}" type="pres">
      <dgm:prSet presAssocID="{99E4A301-7094-FB4A-913A-568E86300781}" presName="connectorText" presStyleLbl="sibTrans2D1" presStyleIdx="0" presStyleCnt="3"/>
      <dgm:spPr/>
    </dgm:pt>
    <dgm:pt modelId="{762B5148-9A2C-6349-AC19-9E12A39C9205}" type="pres">
      <dgm:prSet presAssocID="{3F299DDF-BC96-3F44-86D4-0349CD80F0FD}" presName="node" presStyleLbl="node1" presStyleIdx="1" presStyleCnt="3">
        <dgm:presLayoutVars>
          <dgm:bulletEnabled val="1"/>
        </dgm:presLayoutVars>
      </dgm:prSet>
      <dgm:spPr/>
    </dgm:pt>
    <dgm:pt modelId="{49FE5A32-4E83-3342-982A-4D65FE690498}" type="pres">
      <dgm:prSet presAssocID="{7328AC89-BBF5-7749-B546-61CE980C18C3}" presName="sibTrans" presStyleLbl="sibTrans2D1" presStyleIdx="1" presStyleCnt="3"/>
      <dgm:spPr/>
    </dgm:pt>
    <dgm:pt modelId="{D0D160FC-9216-EE44-940A-DFDF577C09D5}" type="pres">
      <dgm:prSet presAssocID="{7328AC89-BBF5-7749-B546-61CE980C18C3}" presName="connectorText" presStyleLbl="sibTrans2D1" presStyleIdx="1" presStyleCnt="3"/>
      <dgm:spPr/>
    </dgm:pt>
    <dgm:pt modelId="{D15C644D-89C9-FF4D-87C0-BBF68EAC868C}" type="pres">
      <dgm:prSet presAssocID="{DB7A8D0F-632F-3549-AE46-086F3EB0A436}" presName="node" presStyleLbl="node1" presStyleIdx="2" presStyleCnt="3">
        <dgm:presLayoutVars>
          <dgm:bulletEnabled val="1"/>
        </dgm:presLayoutVars>
      </dgm:prSet>
      <dgm:spPr/>
    </dgm:pt>
    <dgm:pt modelId="{56C5239A-62D6-DE42-80B6-CD5CAE6B438F}" type="pres">
      <dgm:prSet presAssocID="{785C41F3-CDBC-7446-84A5-EC92B64B2D91}" presName="sibTrans" presStyleLbl="sibTrans2D1" presStyleIdx="2" presStyleCnt="3" custAng="3600000" custLinFactY="200000" custLinFactNeighborX="79246" custLinFactNeighborY="200985"/>
      <dgm:spPr/>
    </dgm:pt>
    <dgm:pt modelId="{F7479C21-9201-F248-BBEF-5AB900D2E45A}" type="pres">
      <dgm:prSet presAssocID="{785C41F3-CDBC-7446-84A5-EC92B64B2D91}" presName="connectorText" presStyleLbl="sibTrans2D1" presStyleIdx="2" presStyleCnt="3"/>
      <dgm:spPr/>
    </dgm:pt>
  </dgm:ptLst>
  <dgm:cxnLst>
    <dgm:cxn modelId="{73A18804-D6B9-7C4A-8265-FA51A9B43AFA}" type="presOf" srcId="{3F299DDF-BC96-3F44-86D4-0349CD80F0FD}" destId="{762B5148-9A2C-6349-AC19-9E12A39C9205}" srcOrd="0" destOrd="0" presId="urn:microsoft.com/office/officeart/2005/8/layout/cycle7"/>
    <dgm:cxn modelId="{1265770C-E59C-3D4F-B000-11A027A43735}" type="presOf" srcId="{DB7A8D0F-632F-3549-AE46-086F3EB0A436}" destId="{D15C644D-89C9-FF4D-87C0-BBF68EAC868C}" srcOrd="0" destOrd="0" presId="urn:microsoft.com/office/officeart/2005/8/layout/cycle7"/>
    <dgm:cxn modelId="{3BBF160F-2C5B-6E40-91EB-921197316D17}" type="presOf" srcId="{7328AC89-BBF5-7749-B546-61CE980C18C3}" destId="{49FE5A32-4E83-3342-982A-4D65FE690498}" srcOrd="0" destOrd="0" presId="urn:microsoft.com/office/officeart/2005/8/layout/cycle7"/>
    <dgm:cxn modelId="{1937ED33-64BD-D148-B29D-535AE9523989}" type="presOf" srcId="{785C41F3-CDBC-7446-84A5-EC92B64B2D91}" destId="{56C5239A-62D6-DE42-80B6-CD5CAE6B438F}" srcOrd="0" destOrd="0" presId="urn:microsoft.com/office/officeart/2005/8/layout/cycle7"/>
    <dgm:cxn modelId="{2BE89B37-9045-274F-A76A-8A4EDBBA5631}" type="presOf" srcId="{99E4A301-7094-FB4A-913A-568E86300781}" destId="{17C3282E-EFB6-FE41-BE60-075CD72887A6}" srcOrd="1" destOrd="0" presId="urn:microsoft.com/office/officeart/2005/8/layout/cycle7"/>
    <dgm:cxn modelId="{038C5251-D669-1644-89BB-BA215B2DF377}" srcId="{7BDCC0C9-781E-B245-B1BD-08B2811163D1}" destId="{DB7A8D0F-632F-3549-AE46-086F3EB0A436}" srcOrd="2" destOrd="0" parTransId="{B10705D8-F2CC-4F46-85A3-6E075D9D5ADC}" sibTransId="{785C41F3-CDBC-7446-84A5-EC92B64B2D91}"/>
    <dgm:cxn modelId="{4A85FD68-D016-6743-AFB2-509041D249DB}" srcId="{7BDCC0C9-781E-B245-B1BD-08B2811163D1}" destId="{3F299DDF-BC96-3F44-86D4-0349CD80F0FD}" srcOrd="1" destOrd="0" parTransId="{03EF37A5-84EA-954F-A23A-27F4FAC269DB}" sibTransId="{7328AC89-BBF5-7749-B546-61CE980C18C3}"/>
    <dgm:cxn modelId="{407B298A-1F8C-9143-A89B-D99A312591C6}" type="presOf" srcId="{7BDCC0C9-781E-B245-B1BD-08B2811163D1}" destId="{03DC1D28-1D1F-674E-ACA8-3AB409E45C57}" srcOrd="0" destOrd="0" presId="urn:microsoft.com/office/officeart/2005/8/layout/cycle7"/>
    <dgm:cxn modelId="{23AB46A5-9481-B045-B765-7BC4D7F97F59}" srcId="{7BDCC0C9-781E-B245-B1BD-08B2811163D1}" destId="{ADB2E4F3-A152-F342-B8E0-182ABFD3FC84}" srcOrd="0" destOrd="0" parTransId="{7277249E-E99E-514D-B5E1-F34C7BDFD170}" sibTransId="{99E4A301-7094-FB4A-913A-568E86300781}"/>
    <dgm:cxn modelId="{9D3C8BB6-5F29-AC4D-9DC7-7190FD98588B}" type="presOf" srcId="{ADB2E4F3-A152-F342-B8E0-182ABFD3FC84}" destId="{9D7B1B76-EB06-CC45-B653-7B0A4CA14F3C}" srcOrd="0" destOrd="0" presId="urn:microsoft.com/office/officeart/2005/8/layout/cycle7"/>
    <dgm:cxn modelId="{C5CA6DB9-7970-1C4B-AA08-A06705C43451}" type="presOf" srcId="{785C41F3-CDBC-7446-84A5-EC92B64B2D91}" destId="{F7479C21-9201-F248-BBEF-5AB900D2E45A}" srcOrd="1" destOrd="0" presId="urn:microsoft.com/office/officeart/2005/8/layout/cycle7"/>
    <dgm:cxn modelId="{FF4475CC-C19F-8344-9176-7498875301E1}" type="presOf" srcId="{99E4A301-7094-FB4A-913A-568E86300781}" destId="{7047A677-FC8B-F041-A424-491BD96631AA}" srcOrd="0" destOrd="0" presId="urn:microsoft.com/office/officeart/2005/8/layout/cycle7"/>
    <dgm:cxn modelId="{1E685BF6-BC73-0647-B97B-96109192E20B}" type="presOf" srcId="{7328AC89-BBF5-7749-B546-61CE980C18C3}" destId="{D0D160FC-9216-EE44-940A-DFDF577C09D5}" srcOrd="1" destOrd="0" presId="urn:microsoft.com/office/officeart/2005/8/layout/cycle7"/>
    <dgm:cxn modelId="{B0DD1486-3E01-F34A-AF7F-7DC646F829C7}" type="presParOf" srcId="{03DC1D28-1D1F-674E-ACA8-3AB409E45C57}" destId="{9D7B1B76-EB06-CC45-B653-7B0A4CA14F3C}" srcOrd="0" destOrd="0" presId="urn:microsoft.com/office/officeart/2005/8/layout/cycle7"/>
    <dgm:cxn modelId="{07B8EC0B-63FA-E44A-A219-1E11511BA8D6}" type="presParOf" srcId="{03DC1D28-1D1F-674E-ACA8-3AB409E45C57}" destId="{7047A677-FC8B-F041-A424-491BD96631AA}" srcOrd="1" destOrd="0" presId="urn:microsoft.com/office/officeart/2005/8/layout/cycle7"/>
    <dgm:cxn modelId="{E2A235F9-5CF9-0741-BC70-4028D436FAB6}" type="presParOf" srcId="{7047A677-FC8B-F041-A424-491BD96631AA}" destId="{17C3282E-EFB6-FE41-BE60-075CD72887A6}" srcOrd="0" destOrd="0" presId="urn:microsoft.com/office/officeart/2005/8/layout/cycle7"/>
    <dgm:cxn modelId="{3B7E60EE-590B-A04B-85BA-AEDD90CEC8D0}" type="presParOf" srcId="{03DC1D28-1D1F-674E-ACA8-3AB409E45C57}" destId="{762B5148-9A2C-6349-AC19-9E12A39C9205}" srcOrd="2" destOrd="0" presId="urn:microsoft.com/office/officeart/2005/8/layout/cycle7"/>
    <dgm:cxn modelId="{9E1B6383-966B-3040-8854-8622F8EBBBF8}" type="presParOf" srcId="{03DC1D28-1D1F-674E-ACA8-3AB409E45C57}" destId="{49FE5A32-4E83-3342-982A-4D65FE690498}" srcOrd="3" destOrd="0" presId="urn:microsoft.com/office/officeart/2005/8/layout/cycle7"/>
    <dgm:cxn modelId="{38657C93-8CE8-7F43-8134-08C725F27FB0}" type="presParOf" srcId="{49FE5A32-4E83-3342-982A-4D65FE690498}" destId="{D0D160FC-9216-EE44-940A-DFDF577C09D5}" srcOrd="0" destOrd="0" presId="urn:microsoft.com/office/officeart/2005/8/layout/cycle7"/>
    <dgm:cxn modelId="{38051404-5B0C-5649-AADE-38FB7A601482}" type="presParOf" srcId="{03DC1D28-1D1F-674E-ACA8-3AB409E45C57}" destId="{D15C644D-89C9-FF4D-87C0-BBF68EAC868C}" srcOrd="4" destOrd="0" presId="urn:microsoft.com/office/officeart/2005/8/layout/cycle7"/>
    <dgm:cxn modelId="{750CE919-E375-1E4D-AFED-CACC13AFAF7F}" type="presParOf" srcId="{03DC1D28-1D1F-674E-ACA8-3AB409E45C57}" destId="{56C5239A-62D6-DE42-80B6-CD5CAE6B438F}" srcOrd="5" destOrd="0" presId="urn:microsoft.com/office/officeart/2005/8/layout/cycle7"/>
    <dgm:cxn modelId="{6AC154E8-DFF1-3842-B348-FCCD37BB98BC}" type="presParOf" srcId="{56C5239A-62D6-DE42-80B6-CD5CAE6B438F}" destId="{F7479C21-9201-F248-BBEF-5AB900D2E45A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7B1B76-EB06-CC45-B653-7B0A4CA14F3C}">
      <dsp:nvSpPr>
        <dsp:cNvPr id="0" name=""/>
        <dsp:cNvSpPr/>
      </dsp:nvSpPr>
      <dsp:spPr>
        <a:xfrm>
          <a:off x="2553460" y="1439"/>
          <a:ext cx="2527366" cy="12636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Research paper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(PUBMED) </a:t>
          </a:r>
        </a:p>
      </dsp:txBody>
      <dsp:txXfrm>
        <a:off x="2590472" y="38451"/>
        <a:ext cx="2453342" cy="1189659"/>
      </dsp:txXfrm>
    </dsp:sp>
    <dsp:sp modelId="{7047A677-FC8B-F041-A424-491BD96631AA}">
      <dsp:nvSpPr>
        <dsp:cNvPr id="0" name=""/>
        <dsp:cNvSpPr/>
      </dsp:nvSpPr>
      <dsp:spPr>
        <a:xfrm>
          <a:off x="3158906" y="3984419"/>
          <a:ext cx="1317011" cy="442289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291593" y="4072877"/>
        <a:ext cx="1051637" cy="265373"/>
      </dsp:txXfrm>
    </dsp:sp>
    <dsp:sp modelId="{762B5148-9A2C-6349-AC19-9E12A39C9205}">
      <dsp:nvSpPr>
        <dsp:cNvPr id="0" name=""/>
        <dsp:cNvSpPr/>
      </dsp:nvSpPr>
      <dsp:spPr>
        <a:xfrm>
          <a:off x="4640275" y="3615910"/>
          <a:ext cx="2527366" cy="12636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SRA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(SRR, SRP)</a:t>
          </a:r>
        </a:p>
      </dsp:txBody>
      <dsp:txXfrm>
        <a:off x="4677287" y="3652922"/>
        <a:ext cx="2453342" cy="1189659"/>
      </dsp:txXfrm>
    </dsp:sp>
    <dsp:sp modelId="{49FE5A32-4E83-3342-982A-4D65FE690498}">
      <dsp:nvSpPr>
        <dsp:cNvPr id="0" name=""/>
        <dsp:cNvSpPr/>
      </dsp:nvSpPr>
      <dsp:spPr>
        <a:xfrm rot="10800000">
          <a:off x="3158637" y="4026607"/>
          <a:ext cx="1317011" cy="442289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0800000">
        <a:off x="3291324" y="4115065"/>
        <a:ext cx="1051637" cy="265373"/>
      </dsp:txXfrm>
    </dsp:sp>
    <dsp:sp modelId="{D15C644D-89C9-FF4D-87C0-BBF68EAC868C}">
      <dsp:nvSpPr>
        <dsp:cNvPr id="0" name=""/>
        <dsp:cNvSpPr/>
      </dsp:nvSpPr>
      <dsp:spPr>
        <a:xfrm>
          <a:off x="466644" y="3615910"/>
          <a:ext cx="2527366" cy="12636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GEO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(GSE, GSM, GPL)</a:t>
          </a:r>
        </a:p>
      </dsp:txBody>
      <dsp:txXfrm>
        <a:off x="503656" y="3652922"/>
        <a:ext cx="2453342" cy="1189659"/>
      </dsp:txXfrm>
    </dsp:sp>
    <dsp:sp modelId="{56C5239A-62D6-DE42-80B6-CD5CAE6B438F}">
      <dsp:nvSpPr>
        <dsp:cNvPr id="0" name=""/>
        <dsp:cNvSpPr/>
      </dsp:nvSpPr>
      <dsp:spPr>
        <a:xfrm>
          <a:off x="3158908" y="3992885"/>
          <a:ext cx="1317011" cy="442289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291595" y="4081343"/>
        <a:ext cx="1051637" cy="2653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A75C3-4EE1-3647-8895-01D23C2E0F60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67781-34A1-E54B-9727-026C3CE5D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13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67781-34A1-E54B-9727-026C3CE5D1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62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Bioproject</a:t>
            </a:r>
            <a:r>
              <a:rPr lang="en-US" dirty="0"/>
              <a:t> is a collection of biological data </a:t>
            </a:r>
            <a:r>
              <a:rPr lang="en-US" dirty="0" err="1"/>
              <a:t>thats</a:t>
            </a:r>
            <a:r>
              <a:rPr lang="en-US" dirty="0"/>
              <a:t> related to a single initiative. So you can think of the </a:t>
            </a:r>
            <a:r>
              <a:rPr lang="en-US" dirty="0" err="1"/>
              <a:t>bioproject</a:t>
            </a:r>
            <a:r>
              <a:rPr lang="en-US" dirty="0"/>
              <a:t> as a parent directory that’s going to hold all of the metadata, all of the sequencing information, and any information that may be related to the project.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67781-34A1-E54B-9727-026C3CE5D1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19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within the </a:t>
            </a:r>
            <a:r>
              <a:rPr lang="en-US" dirty="0" err="1"/>
              <a:t>bioproject</a:t>
            </a:r>
            <a:r>
              <a:rPr lang="en-US" dirty="0"/>
              <a:t> you have a single study, then within the study you could have multiple experiments.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67781-34A1-E54B-9727-026C3CE5D1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85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Most studies include multiple samples and a high number of replicates, it is useful to know how to download all the sequencing runs from all samples in a study, without having to hunt down and type in individual SRR numbers one by one.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67781-34A1-E54B-9727-026C3CE5D1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57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67781-34A1-E54B-9727-026C3CE5D1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09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67781-34A1-E54B-9727-026C3CE5D1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89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67781-34A1-E54B-9727-026C3CE5D1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29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063115" y="630937"/>
            <a:ext cx="5230368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5621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576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382386"/>
            <a:ext cx="1771930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4" y="382386"/>
            <a:ext cx="5809517" cy="560040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51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83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2110979" cy="685800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375679"/>
            <a:ext cx="1120460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6375679"/>
            <a:ext cx="1115675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reeform 11"/>
          <p:cNvSpPr/>
          <p:nvPr/>
        </p:nvSpPr>
        <p:spPr bwMode="auto">
          <a:xfrm>
            <a:off x="655786" y="0"/>
            <a:ext cx="1234679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685800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21965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593592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286000"/>
            <a:ext cx="3593592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682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381001"/>
            <a:ext cx="7629525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2909102"/>
            <a:ext cx="361188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1188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18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41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5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57200"/>
            <a:ext cx="2319086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920377"/>
            <a:ext cx="4618814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741336"/>
            <a:ext cx="2319086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60872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375679"/>
            <a:ext cx="924342" cy="348462"/>
          </a:xfrm>
        </p:spPr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56153" y="6375679"/>
            <a:ext cx="947460" cy="345796"/>
          </a:xfrm>
        </p:spPr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7880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286002"/>
            <a:ext cx="763374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375679"/>
            <a:ext cx="174729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5679"/>
            <a:ext cx="30861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75679"/>
            <a:ext cx="211454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right edge border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/>
          <p:cNvSpPr/>
          <p:nvPr/>
        </p:nvSpPr>
        <p:spPr bwMode="auto">
          <a:xfrm>
            <a:off x="1" y="0"/>
            <a:ext cx="679090" cy="6858000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1319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100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594">
          <p15:clr>
            <a:srgbClr val="F26B43"/>
          </p15:clr>
        </p15:guide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pos="5400">
          <p15:clr>
            <a:srgbClr val="F26B43"/>
          </p15:clr>
        </p15:guide>
        <p15:guide id="4" orient="horz" pos="4008">
          <p15:clr>
            <a:srgbClr val="F26B43"/>
          </p15:clr>
        </p15:guide>
        <p15:guide id="5" orient="horz" pos="1440">
          <p15:clr>
            <a:srgbClr val="F26B43"/>
          </p15:clr>
        </p15:guide>
        <p15:guide id="6" orient="horz" pos="3720">
          <p15:clr>
            <a:srgbClr val="F26B43"/>
          </p15:clr>
        </p15:guide>
        <p15:guide id="7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geo/info/download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2219C0-EE2A-4C4D-900F-25DDAF8A4E77}"/>
              </a:ext>
            </a:extLst>
          </p:cNvPr>
          <p:cNvSpPr txBox="1"/>
          <p:nvPr/>
        </p:nvSpPr>
        <p:spPr>
          <a:xfrm>
            <a:off x="6879501" y="5706094"/>
            <a:ext cx="2158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MMG 232</a:t>
            </a:r>
          </a:p>
          <a:p>
            <a:pPr algn="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Spring 2023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5F6DC8D7-D9A9-8A41-9894-66F572A844D0}"/>
              </a:ext>
            </a:extLst>
          </p:cNvPr>
          <p:cNvSpPr txBox="1">
            <a:spLocks/>
          </p:cNvSpPr>
          <p:nvPr/>
        </p:nvSpPr>
        <p:spPr>
          <a:xfrm>
            <a:off x="356829" y="4814897"/>
            <a:ext cx="8548767" cy="1768784"/>
          </a:xfrm>
          <a:prstGeom prst="rect">
            <a:avLst/>
          </a:prstGeom>
        </p:spPr>
        <p:txBody>
          <a:bodyPr vert="horz" wrap="square" lIns="0" tIns="6698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53"/>
              </a:spcBef>
            </a:pPr>
            <a:r>
              <a:rPr lang="en-US" sz="3200" b="1" dirty="0"/>
              <a:t>UNIT 2</a:t>
            </a:r>
          </a:p>
          <a:p>
            <a:pPr algn="l">
              <a:lnSpc>
                <a:spcPct val="100000"/>
              </a:lnSpc>
              <a:spcBef>
                <a:spcPts val="53"/>
              </a:spcBef>
            </a:pPr>
            <a:r>
              <a:rPr lang="en-US" sz="3200" b="1" dirty="0"/>
              <a:t>LECTURE 2: DOWNLOAD SEQUENCE READS</a:t>
            </a:r>
          </a:p>
          <a:p>
            <a:pPr algn="l">
              <a:lnSpc>
                <a:spcPct val="100000"/>
              </a:lnSpc>
              <a:spcBef>
                <a:spcPts val="53"/>
              </a:spcBef>
            </a:pPr>
            <a:endParaRPr lang="en-US" sz="2400" b="1" spc="-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53"/>
              </a:spcBef>
            </a:pPr>
            <a:r>
              <a:rPr lang="en-US" sz="2400" b="1" spc="-3" dirty="0">
                <a:latin typeface="Arial" panose="020B0604020202020204" pitchFamily="34" charset="0"/>
                <a:cs typeface="Arial" panose="020B0604020202020204" pitchFamily="34" charset="0"/>
              </a:rPr>
              <a:t>Princess Rodriguez, PhD </a:t>
            </a:r>
            <a:endParaRPr lang="en-US" sz="2400" b="1" dirty="0"/>
          </a:p>
        </p:txBody>
      </p:sp>
      <p:pic>
        <p:nvPicPr>
          <p:cNvPr id="1026" name="Picture 2" descr="How to deposit sequence data in the GEO database - YouTube">
            <a:extLst>
              <a:ext uri="{FF2B5EF4-FFF2-40B4-BE49-F238E27FC236}">
                <a16:creationId xmlns:a16="http://schemas.microsoft.com/office/drawing/2014/main" id="{953FB2DE-C155-824C-8A14-2055BBDD1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9" t="19206" r="8652" b="51218"/>
          <a:stretch/>
        </p:blipFill>
        <p:spPr bwMode="auto">
          <a:xfrm>
            <a:off x="1155701" y="672423"/>
            <a:ext cx="7239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utonomía radio tomar el pelo Por adelantado telegrama Cerebro sra sequence  read archive - marconatletico.es">
            <a:extLst>
              <a:ext uri="{FF2B5EF4-FFF2-40B4-BE49-F238E27FC236}">
                <a16:creationId xmlns:a16="http://schemas.microsoft.com/office/drawing/2014/main" id="{2FB5ADF2-1C32-D64A-BF44-0E34423A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127" y="2705100"/>
            <a:ext cx="3733800" cy="1447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324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CB27E03-E096-DE46-8C0C-D4D757B03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3736" y="128027"/>
            <a:ext cx="4789893" cy="6601945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22BA9B2B-0081-B746-8548-B71127D2E354}"/>
              </a:ext>
            </a:extLst>
          </p:cNvPr>
          <p:cNvSpPr/>
          <p:nvPr/>
        </p:nvSpPr>
        <p:spPr>
          <a:xfrm>
            <a:off x="1416205" y="713678"/>
            <a:ext cx="967531" cy="323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A28A459-A255-8B42-9257-A3FE167123BE}"/>
              </a:ext>
            </a:extLst>
          </p:cNvPr>
          <p:cNvSpPr/>
          <p:nvPr/>
        </p:nvSpPr>
        <p:spPr>
          <a:xfrm>
            <a:off x="1334429" y="5516137"/>
            <a:ext cx="967531" cy="323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1FDE03D-E0F1-8F43-9660-C2CC5933672E}"/>
              </a:ext>
            </a:extLst>
          </p:cNvPr>
          <p:cNvSpPr/>
          <p:nvPr/>
        </p:nvSpPr>
        <p:spPr>
          <a:xfrm>
            <a:off x="1334428" y="5839522"/>
            <a:ext cx="967531" cy="323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C9DB1DE-2820-904B-9738-DDBF7F4DD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0"/>
            <a:ext cx="5989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1FB1B0-E1FD-9B49-ABD8-FB2CA24F9571}"/>
              </a:ext>
            </a:extLst>
          </p:cNvPr>
          <p:cNvSpPr txBox="1"/>
          <p:nvPr/>
        </p:nvSpPr>
        <p:spPr>
          <a:xfrm>
            <a:off x="6949440" y="1940118"/>
            <a:ext cx="791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E3E8E-6354-1C42-9BC9-F4549AEA1CA0}"/>
              </a:ext>
            </a:extLst>
          </p:cNvPr>
          <p:cNvSpPr txBox="1"/>
          <p:nvPr/>
        </p:nvSpPr>
        <p:spPr>
          <a:xfrm>
            <a:off x="2307203" y="3348824"/>
            <a:ext cx="791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40B85-4542-CC4D-81EC-377E615584D5}"/>
              </a:ext>
            </a:extLst>
          </p:cNvPr>
          <p:cNvSpPr txBox="1"/>
          <p:nvPr/>
        </p:nvSpPr>
        <p:spPr>
          <a:xfrm>
            <a:off x="4167497" y="1681158"/>
            <a:ext cx="1295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A5B87-7DCB-8943-A583-DB3B69BF9455}"/>
              </a:ext>
            </a:extLst>
          </p:cNvPr>
          <p:cNvSpPr txBox="1"/>
          <p:nvPr/>
        </p:nvSpPr>
        <p:spPr>
          <a:xfrm>
            <a:off x="7119976" y="324433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GSEXXXXX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E685CB-3A0C-7844-A01A-5E6CB11A1406}"/>
              </a:ext>
            </a:extLst>
          </p:cNvPr>
          <p:cNvSpPr txBox="1"/>
          <p:nvPr/>
        </p:nvSpPr>
        <p:spPr>
          <a:xfrm>
            <a:off x="1912174" y="5288702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GPLXXXXX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851B21-452D-FD4A-BB1C-271C801AE845}"/>
              </a:ext>
            </a:extLst>
          </p:cNvPr>
          <p:cNvSpPr txBox="1"/>
          <p:nvPr/>
        </p:nvSpPr>
        <p:spPr>
          <a:xfrm>
            <a:off x="4689099" y="491937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GSMXXXXX</a:t>
            </a:r>
          </a:p>
        </p:txBody>
      </p:sp>
    </p:spTree>
    <p:extLst>
      <p:ext uri="{BB962C8B-B14F-4D97-AF65-F5344CB8AC3E}">
        <p14:creationId xmlns:p14="http://schemas.microsoft.com/office/powerpoint/2010/main" val="3157401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9DF5-8154-A24C-B694-CEE73C7D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756592D-3CAF-E14A-80FC-B5AB8D81A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6236" y="139148"/>
            <a:ext cx="5906468" cy="6619586"/>
          </a:xfrm>
        </p:spPr>
      </p:pic>
    </p:spTree>
    <p:extLst>
      <p:ext uri="{BB962C8B-B14F-4D97-AF65-F5344CB8AC3E}">
        <p14:creationId xmlns:p14="http://schemas.microsoft.com/office/powerpoint/2010/main" val="2337085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5F47-C6D2-1147-AFC1-FB622C68E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008B4-727B-9E47-918D-0C5B752AF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ARPIR: automatic RNA-Seq pipelines with interactive report | BMC  Bioinformatics | Full Text">
            <a:extLst>
              <a:ext uri="{FF2B5EF4-FFF2-40B4-BE49-F238E27FC236}">
                <a16:creationId xmlns:a16="http://schemas.microsoft.com/office/drawing/2014/main" id="{E57A4690-1635-A44A-804A-724063839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2222500"/>
            <a:ext cx="86995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Up Arrow 3">
            <a:extLst>
              <a:ext uri="{FF2B5EF4-FFF2-40B4-BE49-F238E27FC236}">
                <a16:creationId xmlns:a16="http://schemas.microsoft.com/office/drawing/2014/main" id="{24076740-07E5-824B-BD2A-413296725FC3}"/>
              </a:ext>
            </a:extLst>
          </p:cNvPr>
          <p:cNvSpPr/>
          <p:nvPr/>
        </p:nvSpPr>
        <p:spPr>
          <a:xfrm>
            <a:off x="5352586" y="4783873"/>
            <a:ext cx="791736" cy="13716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22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77C38-4088-A74F-8E87-FE0D91CC0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B16B25E-665F-AA46-B94F-89E103220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275" y="362298"/>
            <a:ext cx="8913449" cy="186938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1D4089-1409-5B40-B81D-55E50CAEE837}"/>
              </a:ext>
            </a:extLst>
          </p:cNvPr>
          <p:cNvSpPr txBox="1"/>
          <p:nvPr/>
        </p:nvSpPr>
        <p:spPr>
          <a:xfrm>
            <a:off x="773334" y="2553103"/>
            <a:ext cx="82553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This assumes you completely understand the bioinformatic pipeline used and that it is still acceptable to current standards</a:t>
            </a:r>
          </a:p>
          <a:p>
            <a:endParaRPr lang="en-US" sz="2400" dirty="0"/>
          </a:p>
          <a:p>
            <a:r>
              <a:rPr lang="en-US" sz="2400" dirty="0"/>
              <a:t>	Was the latest reference genome used? </a:t>
            </a:r>
          </a:p>
          <a:p>
            <a:r>
              <a:rPr lang="en-US" sz="2400" dirty="0"/>
              <a:t>	Some aligners are outdated (ex. </a:t>
            </a:r>
            <a:r>
              <a:rPr lang="en-US" sz="2400" dirty="0" err="1"/>
              <a:t>TopHat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1814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2697A1E-1321-0147-B287-32954A9A5DA8}"/>
              </a:ext>
            </a:extLst>
          </p:cNvPr>
          <p:cNvSpPr/>
          <p:nvPr/>
        </p:nvSpPr>
        <p:spPr>
          <a:xfrm>
            <a:off x="1041400" y="364067"/>
            <a:ext cx="7687733" cy="6028266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144968-1005-3C4F-91DB-CF41FFCDEE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655353"/>
              </p:ext>
            </p:extLst>
          </p:nvPr>
        </p:nvGraphicFramePr>
        <p:xfrm>
          <a:off x="938213" y="668867"/>
          <a:ext cx="7634287" cy="4881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loud 6">
            <a:extLst>
              <a:ext uri="{FF2B5EF4-FFF2-40B4-BE49-F238E27FC236}">
                <a16:creationId xmlns:a16="http://schemas.microsoft.com/office/drawing/2014/main" id="{33AB8343-4324-F648-AF7D-96E29423B121}"/>
              </a:ext>
            </a:extLst>
          </p:cNvPr>
          <p:cNvSpPr/>
          <p:nvPr/>
        </p:nvSpPr>
        <p:spPr>
          <a:xfrm>
            <a:off x="3649133" y="2480733"/>
            <a:ext cx="2429934" cy="146473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8323C-0F17-EF49-BAB7-C9EDF09B20CE}"/>
              </a:ext>
            </a:extLst>
          </p:cNvPr>
          <p:cNvSpPr txBox="1"/>
          <p:nvPr/>
        </p:nvSpPr>
        <p:spPr>
          <a:xfrm>
            <a:off x="1607872" y="2683301"/>
            <a:ext cx="6554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NCBI</a:t>
            </a:r>
          </a:p>
        </p:txBody>
      </p:sp>
    </p:spTree>
    <p:extLst>
      <p:ext uri="{BB962C8B-B14F-4D97-AF65-F5344CB8AC3E}">
        <p14:creationId xmlns:p14="http://schemas.microsoft.com/office/powerpoint/2010/main" val="1596482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4FD2-4BD1-C443-8F77-1D7638DB5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SRA?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88748-AF02-3E4D-88D1-E2F96A725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761068"/>
            <a:ext cx="7633742" cy="4118526"/>
          </a:xfrm>
        </p:spPr>
        <p:txBody>
          <a:bodyPr/>
          <a:lstStyle/>
          <a:p>
            <a:r>
              <a:rPr lang="en-US" sz="28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  <a:t>The Sequence </a:t>
            </a:r>
            <a:r>
              <a:rPr lang="en-US" sz="2800" b="0" dirty="0">
                <a:solidFill>
                  <a:srgbClr val="292929"/>
                </a:solidFill>
                <a:effectLst/>
              </a:rPr>
              <a:t>Read</a:t>
            </a:r>
            <a:r>
              <a:rPr lang="en-US" sz="28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  <a:t> Archive (SRA) is an archive for high throughput sequencing data, publicly accessible, for the purpose of enhancing reproducibility in the scientific community.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577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2EDA-B3B5-044B-9FEA-852A2F42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0" dirty="0">
                <a:solidFill>
                  <a:srgbClr val="292929"/>
                </a:solidFill>
                <a:effectLst/>
              </a:rPr>
              <a:t>There are levels of SRA entities and their accessions: </a:t>
            </a:r>
            <a:br>
              <a:rPr lang="en-US" sz="36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</a:br>
            <a:endParaRPr lang="en-US" sz="3600" dirty="0">
              <a:latin typeface="Gill Sans MT" panose="020B0502020104020203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AFD11-26CA-AA4A-A8CB-1D673E18D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000080"/>
                </a:solidFill>
                <a:effectLst/>
                <a:latin typeface="Gill Sans MT" panose="020B0502020104020203" pitchFamily="34" charset="77"/>
              </a:rPr>
              <a:t>STUDY</a:t>
            </a:r>
            <a:r>
              <a:rPr lang="en-US" sz="24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  <a:t> with accessions in the form of SRP, ERP, or DRP </a:t>
            </a:r>
          </a:p>
          <a:p>
            <a:r>
              <a:rPr lang="en-US" sz="2400" b="1" dirty="0">
                <a:solidFill>
                  <a:srgbClr val="000080"/>
                </a:solidFill>
                <a:effectLst/>
                <a:latin typeface="Gill Sans MT" panose="020B0502020104020203" pitchFamily="34" charset="77"/>
              </a:rPr>
              <a:t>SAMPLE</a:t>
            </a:r>
            <a:r>
              <a:rPr lang="en-US" sz="24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  <a:t> with accessions in the form of SRS, ERS, or DRS </a:t>
            </a:r>
          </a:p>
          <a:p>
            <a:r>
              <a:rPr lang="en-US" sz="2400" b="1" dirty="0">
                <a:solidFill>
                  <a:srgbClr val="000080"/>
                </a:solidFill>
                <a:effectLst/>
                <a:latin typeface="Gill Sans MT" panose="020B0502020104020203" pitchFamily="34" charset="77"/>
              </a:rPr>
              <a:t>EXPERIMENT</a:t>
            </a:r>
            <a:r>
              <a:rPr lang="en-US" sz="24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  <a:t> with accessions in the form of SRX, ERX, or DRX </a:t>
            </a:r>
          </a:p>
          <a:p>
            <a:r>
              <a:rPr lang="en-US" sz="2400" b="1" dirty="0">
                <a:solidFill>
                  <a:srgbClr val="000080"/>
                </a:solidFill>
                <a:effectLst/>
                <a:latin typeface="Gill Sans MT" panose="020B0502020104020203" pitchFamily="34" charset="77"/>
              </a:rPr>
              <a:t>RUN</a:t>
            </a:r>
            <a:r>
              <a:rPr lang="en-US" sz="24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  <a:t> with accessions in the form of SRR, ERR, or DRR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252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7CF9B-1178-494F-AFC8-647B4893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230067"/>
            <a:ext cx="7633742" cy="67639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Sra</a:t>
            </a:r>
            <a:r>
              <a:rPr lang="en-US" dirty="0"/>
              <a:t> HIERARCHY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5E5C151-711A-BD45-BEEB-CC14B0C84F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7747046"/>
              </p:ext>
            </p:extLst>
          </p:nvPr>
        </p:nvGraphicFramePr>
        <p:xfrm>
          <a:off x="2134036" y="1067583"/>
          <a:ext cx="5089524" cy="20235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44762">
                  <a:extLst>
                    <a:ext uri="{9D8B030D-6E8A-4147-A177-3AD203B41FA5}">
                      <a16:colId xmlns:a16="http://schemas.microsoft.com/office/drawing/2014/main" val="1221420351"/>
                    </a:ext>
                  </a:extLst>
                </a:gridCol>
                <a:gridCol w="2544762">
                  <a:extLst>
                    <a:ext uri="{9D8B030D-6E8A-4147-A177-3AD203B41FA5}">
                      <a16:colId xmlns:a16="http://schemas.microsoft.com/office/drawing/2014/main" val="2488716014"/>
                    </a:ext>
                  </a:extLst>
                </a:gridCol>
              </a:tblGrid>
              <a:tr h="8720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Stands for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NCBI Prefix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73531"/>
                  </a:ext>
                </a:extLst>
              </a:tr>
              <a:tr h="11514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BioProject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PRJNA123456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5240921"/>
                  </a:ext>
                </a:extLst>
              </a:tr>
            </a:tbl>
          </a:graphicData>
        </a:graphic>
      </p:graphicFrame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A94A910-D65A-FF43-8487-8A6EF2617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850" y="3313547"/>
            <a:ext cx="5449896" cy="3406929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41535A9-D8D4-0B4C-8A2B-8DD1BA4A6B60}"/>
              </a:ext>
            </a:extLst>
          </p:cNvPr>
          <p:cNvSpPr/>
          <p:nvPr/>
        </p:nvSpPr>
        <p:spPr>
          <a:xfrm>
            <a:off x="1251284" y="3313547"/>
            <a:ext cx="882752" cy="334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93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7CF9B-1178-494F-AFC8-647B4893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230067"/>
            <a:ext cx="7633742" cy="67639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Sra</a:t>
            </a:r>
            <a:r>
              <a:rPr lang="en-US" dirty="0"/>
              <a:t> HIERARCHY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5E5C151-711A-BD45-BEEB-CC14B0C84F4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02871" y="1149997"/>
          <a:ext cx="5089524" cy="54779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44762">
                  <a:extLst>
                    <a:ext uri="{9D8B030D-6E8A-4147-A177-3AD203B41FA5}">
                      <a16:colId xmlns:a16="http://schemas.microsoft.com/office/drawing/2014/main" val="1221420351"/>
                    </a:ext>
                  </a:extLst>
                </a:gridCol>
                <a:gridCol w="2544762">
                  <a:extLst>
                    <a:ext uri="{9D8B030D-6E8A-4147-A177-3AD203B41FA5}">
                      <a16:colId xmlns:a16="http://schemas.microsoft.com/office/drawing/2014/main" val="2488716014"/>
                    </a:ext>
                  </a:extLst>
                </a:gridCol>
              </a:tblGrid>
              <a:tr h="8720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Stands for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NCBI Prefix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73531"/>
                  </a:ext>
                </a:extLst>
              </a:tr>
              <a:tr h="11514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BioProject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PRJNA123456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5240921"/>
                  </a:ext>
                </a:extLst>
              </a:tr>
              <a:tr h="11514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Sequence Read Archive Study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SRP123456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2407274"/>
                  </a:ext>
                </a:extLst>
              </a:tr>
              <a:tr h="11514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Sequence Read Archive Experiment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SRX123456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1215092"/>
                  </a:ext>
                </a:extLst>
              </a:tr>
              <a:tr h="11514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Sequence Read Archive Run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SRR123456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8694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333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F289-680A-B848-BEB7-903CC0CC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you will learn: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81B7F-2943-8949-A12F-3163E013B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616928"/>
            <a:ext cx="7633742" cy="4262666"/>
          </a:xfrm>
        </p:spPr>
        <p:txBody>
          <a:bodyPr>
            <a:normAutofit/>
          </a:bodyPr>
          <a:lstStyle/>
          <a:p>
            <a:r>
              <a:rPr lang="en-US" sz="2800" dirty="0"/>
              <a:t>What is GEO? </a:t>
            </a:r>
          </a:p>
          <a:p>
            <a:r>
              <a:rPr lang="en-US" sz="2800" dirty="0"/>
              <a:t>Navigate through GEO and SRA </a:t>
            </a:r>
          </a:p>
          <a:p>
            <a:r>
              <a:rPr lang="en-US" sz="2800" dirty="0"/>
              <a:t>Make sense of the accession numbers, the data they hold, and how they fit together </a:t>
            </a:r>
          </a:p>
          <a:p>
            <a:r>
              <a:rPr lang="en-US" sz="2800" dirty="0"/>
              <a:t>How to download sequence reads (.</a:t>
            </a:r>
            <a:r>
              <a:rPr lang="en-US" sz="2800" dirty="0" err="1"/>
              <a:t>fastq</a:t>
            </a:r>
            <a:r>
              <a:rPr lang="en-US" sz="2800" dirty="0"/>
              <a:t> files) from SRA </a:t>
            </a:r>
          </a:p>
          <a:p>
            <a:pPr lvl="1"/>
            <a:r>
              <a:rPr lang="en-US" sz="2600" dirty="0"/>
              <a:t>Download and configure SRA Toolkit </a:t>
            </a:r>
          </a:p>
        </p:txBody>
      </p:sp>
    </p:spTree>
    <p:extLst>
      <p:ext uri="{BB962C8B-B14F-4D97-AF65-F5344CB8AC3E}">
        <p14:creationId xmlns:p14="http://schemas.microsoft.com/office/powerpoint/2010/main" val="1868411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25A7-47AB-604B-87AD-076D7A03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E4A4-5D6C-2D4D-A81E-06BC0BFE1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ccessing public genomic data: SRA | Accessing Public Genomic Data">
            <a:extLst>
              <a:ext uri="{FF2B5EF4-FFF2-40B4-BE49-F238E27FC236}">
                <a16:creationId xmlns:a16="http://schemas.microsoft.com/office/drawing/2014/main" id="{4CAA5412-1B4C-A24F-ADD6-6EAF8BA5A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79" y="217796"/>
            <a:ext cx="7524221" cy="585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6F347-F390-1E4B-BA11-10BF84DCE445}"/>
              </a:ext>
            </a:extLst>
          </p:cNvPr>
          <p:cNvSpPr txBox="1"/>
          <p:nvPr/>
        </p:nvSpPr>
        <p:spPr>
          <a:xfrm>
            <a:off x="6891688" y="1962253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SRR1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95F-5822-8C4B-B2CF-13902B464071}"/>
              </a:ext>
            </a:extLst>
          </p:cNvPr>
          <p:cNvSpPr txBox="1"/>
          <p:nvPr/>
        </p:nvSpPr>
        <p:spPr>
          <a:xfrm>
            <a:off x="6891688" y="278567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19B75-36F5-7B41-9170-BF2B94063BF1}"/>
              </a:ext>
            </a:extLst>
          </p:cNvPr>
          <p:cNvSpPr txBox="1"/>
          <p:nvPr/>
        </p:nvSpPr>
        <p:spPr>
          <a:xfrm>
            <a:off x="6891688" y="3518422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SRR3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DFCB5A-412A-A648-A2DA-35612CAA4094}"/>
              </a:ext>
            </a:extLst>
          </p:cNvPr>
          <p:cNvSpPr txBox="1"/>
          <p:nvPr/>
        </p:nvSpPr>
        <p:spPr>
          <a:xfrm>
            <a:off x="6891688" y="4256253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F265E0-A9F7-0642-9EA6-A44DA3487450}"/>
              </a:ext>
            </a:extLst>
          </p:cNvPr>
          <p:cNvSpPr txBox="1"/>
          <p:nvPr/>
        </p:nvSpPr>
        <p:spPr>
          <a:xfrm>
            <a:off x="6943278" y="501510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SRR5</a:t>
            </a:r>
          </a:p>
        </p:txBody>
      </p:sp>
    </p:spTree>
    <p:extLst>
      <p:ext uri="{BB962C8B-B14F-4D97-AF65-F5344CB8AC3E}">
        <p14:creationId xmlns:p14="http://schemas.microsoft.com/office/powerpoint/2010/main" val="1919733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6E688-F359-F04C-AE4B-843099B62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B4088-420E-F344-BABE-1390BA41B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Schematic depicting how BioProject, BioSample and data objects can be... |  Download Scientific Diagram">
            <a:extLst>
              <a:ext uri="{FF2B5EF4-FFF2-40B4-BE49-F238E27FC236}">
                <a16:creationId xmlns:a16="http://schemas.microsoft.com/office/drawing/2014/main" id="{0F79D138-81E7-7E49-8F9B-57BC5BEF5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4" y="978407"/>
            <a:ext cx="8492432" cy="462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749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2B043-94CC-2E43-9A55-8CEEF06CB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Step 1: Collect </a:t>
            </a:r>
            <a:r>
              <a:rPr lang="en-US" sz="4800" dirty="0" err="1"/>
              <a:t>srr</a:t>
            </a:r>
            <a:r>
              <a:rPr lang="en-US" sz="4800" dirty="0"/>
              <a:t> numbers USING RUN SELECTOR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768ABB8-7DDA-E14F-A4FF-092840F2D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6648" y="2040380"/>
            <a:ext cx="7934684" cy="4511633"/>
          </a:xfrm>
        </p:spPr>
      </p:pic>
    </p:spTree>
    <p:extLst>
      <p:ext uri="{BB962C8B-B14F-4D97-AF65-F5344CB8AC3E}">
        <p14:creationId xmlns:p14="http://schemas.microsoft.com/office/powerpoint/2010/main" val="243262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9AB77-D720-7D44-AB13-7168F187F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8A05BF0-C894-2C4A-9C9A-C64849AD7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963" y="382385"/>
            <a:ext cx="8664074" cy="46642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371244-9275-EA47-BD24-EF2863446D4A}"/>
              </a:ext>
            </a:extLst>
          </p:cNvPr>
          <p:cNvSpPr txBox="1"/>
          <p:nvPr/>
        </p:nvSpPr>
        <p:spPr>
          <a:xfrm>
            <a:off x="799071" y="5205152"/>
            <a:ext cx="7913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Notice, there are 8 samples however for each sample  there were (2) runs making the final total 16 </a:t>
            </a:r>
          </a:p>
        </p:txBody>
      </p:sp>
    </p:spTree>
    <p:extLst>
      <p:ext uri="{BB962C8B-B14F-4D97-AF65-F5344CB8AC3E}">
        <p14:creationId xmlns:p14="http://schemas.microsoft.com/office/powerpoint/2010/main" val="2615375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cessing public genomic data: SRA | Accessing Public Genomic Data">
            <a:extLst>
              <a:ext uri="{FF2B5EF4-FFF2-40B4-BE49-F238E27FC236}">
                <a16:creationId xmlns:a16="http://schemas.microsoft.com/office/drawing/2014/main" id="{4CAA5412-1B4C-A24F-ADD6-6EAF8BA5A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13" b="30983"/>
          <a:stretch/>
        </p:blipFill>
        <p:spPr bwMode="auto">
          <a:xfrm>
            <a:off x="990527" y="286348"/>
            <a:ext cx="7524221" cy="238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7A2167-2D08-734C-916C-59D8B847A5FD}"/>
              </a:ext>
            </a:extLst>
          </p:cNvPr>
          <p:cNvSpPr/>
          <p:nvPr/>
        </p:nvSpPr>
        <p:spPr>
          <a:xfrm>
            <a:off x="6516304" y="1925051"/>
            <a:ext cx="1876926" cy="743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771B8C7D-041C-D44F-9CF5-5F71886AD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68989"/>
          <a:stretch/>
        </p:blipFill>
        <p:spPr>
          <a:xfrm>
            <a:off x="420600" y="4019889"/>
            <a:ext cx="8664074" cy="144641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5B2250-DE59-A448-9C88-C0B9F8D59B8A}"/>
              </a:ext>
            </a:extLst>
          </p:cNvPr>
          <p:cNvSpPr txBox="1"/>
          <p:nvPr/>
        </p:nvSpPr>
        <p:spPr>
          <a:xfrm>
            <a:off x="6867544" y="1927235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SRR960455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9823B4-9576-C040-8372-386DD041705D}"/>
              </a:ext>
            </a:extLst>
          </p:cNvPr>
          <p:cNvSpPr txBox="1"/>
          <p:nvPr/>
        </p:nvSpPr>
        <p:spPr>
          <a:xfrm>
            <a:off x="4967792" y="1555719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SRX342247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53F0DC-2F2D-D046-9548-1862CEB54E1F}"/>
              </a:ext>
            </a:extLst>
          </p:cNvPr>
          <p:cNvSpPr txBox="1"/>
          <p:nvPr/>
        </p:nvSpPr>
        <p:spPr>
          <a:xfrm>
            <a:off x="6867544" y="2296567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SRR960456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C40F8E-C0AC-8E4C-A22D-3E9AD29BCDAD}"/>
              </a:ext>
            </a:extLst>
          </p:cNvPr>
          <p:cNvCxnSpPr/>
          <p:nvPr/>
        </p:nvCxnSpPr>
        <p:spPr>
          <a:xfrm flipV="1">
            <a:off x="4230356" y="2059912"/>
            <a:ext cx="1406769" cy="257237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E22198-2C0F-CF44-B6DB-906A71FFA413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1617785" y="2665899"/>
            <a:ext cx="5947226" cy="196639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018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564CA-184A-3746-B13C-CD757FB1A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4E9A3F-07A9-1342-B698-D75696966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757" y="1034188"/>
            <a:ext cx="8180614" cy="35495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0A6E68-FC9F-1941-98E5-0587763ADC5F}"/>
              </a:ext>
            </a:extLst>
          </p:cNvPr>
          <p:cNvSpPr txBox="1"/>
          <p:nvPr/>
        </p:nvSpPr>
        <p:spPr>
          <a:xfrm>
            <a:off x="1525706" y="4866213"/>
            <a:ext cx="5643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Select only the desired samples! </a:t>
            </a:r>
          </a:p>
        </p:txBody>
      </p:sp>
      <p:pic>
        <p:nvPicPr>
          <p:cNvPr id="8" name="Graphic 7" descr="Right pointing backhand index with solid fill">
            <a:extLst>
              <a:ext uri="{FF2B5EF4-FFF2-40B4-BE49-F238E27FC236}">
                <a16:creationId xmlns:a16="http://schemas.microsoft.com/office/drawing/2014/main" id="{30A36C96-BC60-2543-9CE5-13634A4E3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010513">
            <a:off x="4447613" y="2100490"/>
            <a:ext cx="735185" cy="89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9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E748C-CC4A-6541-ABE3-64D5084E2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892" y="392433"/>
            <a:ext cx="5196254" cy="1492132"/>
          </a:xfrm>
        </p:spPr>
        <p:txBody>
          <a:bodyPr/>
          <a:lstStyle/>
          <a:p>
            <a:r>
              <a:rPr lang="en-US" dirty="0"/>
              <a:t>Output .txt file</a:t>
            </a:r>
            <a:br>
              <a:rPr lang="en-US" dirty="0"/>
            </a:br>
            <a:r>
              <a:rPr lang="en-US" dirty="0"/>
              <a:t>with list of SRR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D2483-036D-8140-94B8-78F25BE29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211016"/>
            <a:ext cx="2748987" cy="645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SRR960455</a:t>
            </a:r>
          </a:p>
          <a:p>
            <a:pPr marL="0" indent="0">
              <a:buNone/>
            </a:pPr>
            <a:r>
              <a:rPr lang="en-US" sz="1800" b="1" dirty="0"/>
              <a:t>SRR960456</a:t>
            </a:r>
          </a:p>
          <a:p>
            <a:pPr marL="0" indent="0">
              <a:buNone/>
            </a:pPr>
            <a:r>
              <a:rPr lang="en-US" sz="1800" b="1" dirty="0"/>
              <a:t>SRR960457</a:t>
            </a:r>
          </a:p>
          <a:p>
            <a:pPr marL="0" indent="0">
              <a:buNone/>
            </a:pPr>
            <a:r>
              <a:rPr lang="en-US" sz="1800" b="1" dirty="0"/>
              <a:t>SRR960458</a:t>
            </a:r>
          </a:p>
          <a:p>
            <a:pPr marL="0" indent="0">
              <a:buNone/>
            </a:pPr>
            <a:r>
              <a:rPr lang="en-US" sz="1800" b="1" dirty="0"/>
              <a:t>SRR960459</a:t>
            </a:r>
          </a:p>
          <a:p>
            <a:pPr marL="0" indent="0">
              <a:buNone/>
            </a:pPr>
            <a:r>
              <a:rPr lang="en-US" sz="1800" b="1" dirty="0"/>
              <a:t>SRR960460</a:t>
            </a:r>
          </a:p>
          <a:p>
            <a:pPr marL="0" indent="0">
              <a:buNone/>
            </a:pPr>
            <a:r>
              <a:rPr lang="en-US" sz="1800" b="1" dirty="0"/>
              <a:t>SRR960461</a:t>
            </a:r>
          </a:p>
          <a:p>
            <a:pPr marL="0" indent="0">
              <a:buNone/>
            </a:pPr>
            <a:r>
              <a:rPr lang="en-US" sz="1800" b="1" dirty="0"/>
              <a:t>SRR960462</a:t>
            </a:r>
          </a:p>
          <a:p>
            <a:pPr marL="0" indent="0">
              <a:buNone/>
            </a:pPr>
            <a:r>
              <a:rPr lang="en-US" sz="1800" b="1" dirty="0"/>
              <a:t>SRR960463</a:t>
            </a:r>
          </a:p>
          <a:p>
            <a:pPr marL="0" indent="0">
              <a:buNone/>
            </a:pPr>
            <a:r>
              <a:rPr lang="en-US" sz="1800" b="1" dirty="0"/>
              <a:t>SRR960464</a:t>
            </a:r>
          </a:p>
          <a:p>
            <a:pPr marL="0" indent="0">
              <a:buNone/>
            </a:pPr>
            <a:r>
              <a:rPr lang="en-US" sz="1800" b="1" dirty="0"/>
              <a:t>SRR960465</a:t>
            </a:r>
          </a:p>
          <a:p>
            <a:pPr marL="0" indent="0">
              <a:buNone/>
            </a:pPr>
            <a:r>
              <a:rPr lang="en-US" sz="1800" b="1" dirty="0"/>
              <a:t>SRR960466</a:t>
            </a:r>
          </a:p>
          <a:p>
            <a:pPr marL="0" indent="0">
              <a:buNone/>
            </a:pPr>
            <a:r>
              <a:rPr lang="en-US" sz="1800" b="1" dirty="0"/>
              <a:t>SRR960467</a:t>
            </a:r>
          </a:p>
          <a:p>
            <a:pPr marL="0" indent="0">
              <a:buNone/>
            </a:pPr>
            <a:r>
              <a:rPr lang="en-US" sz="1800" b="1" dirty="0"/>
              <a:t>SRR960468</a:t>
            </a:r>
          </a:p>
          <a:p>
            <a:pPr marL="0" indent="0">
              <a:buNone/>
            </a:pPr>
            <a:r>
              <a:rPr lang="en-US" sz="1800" b="1" dirty="0"/>
              <a:t>SRR960469</a:t>
            </a:r>
          </a:p>
          <a:p>
            <a:pPr marL="0" indent="0">
              <a:buNone/>
            </a:pPr>
            <a:r>
              <a:rPr lang="en-US" sz="1800" b="1" dirty="0"/>
              <a:t>SRR960470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D5071-C45A-C245-8A02-0EB1E29FC8E8}"/>
              </a:ext>
            </a:extLst>
          </p:cNvPr>
          <p:cNvSpPr txBox="1"/>
          <p:nvPr/>
        </p:nvSpPr>
        <p:spPr>
          <a:xfrm>
            <a:off x="4572000" y="2293536"/>
            <a:ext cx="4259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Step #1 is complete! </a:t>
            </a:r>
          </a:p>
        </p:txBody>
      </p:sp>
    </p:spTree>
    <p:extLst>
      <p:ext uri="{BB962C8B-B14F-4D97-AF65-F5344CB8AC3E}">
        <p14:creationId xmlns:p14="http://schemas.microsoft.com/office/powerpoint/2010/main" val="1424866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1E392-5A34-A540-9D6C-F621BA1CE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Download SRA-toolkit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D095-79F6-3E4A-BADF-55B345D96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SRA-Toolkit was developed by HPC at the NIH </a:t>
            </a:r>
          </a:p>
          <a:p>
            <a:r>
              <a:rPr lang="en-US" sz="2800" dirty="0"/>
              <a:t>Using SRA-Toolkit you will be able to download SRR FASTQ files using the </a:t>
            </a:r>
            <a:r>
              <a:rPr lang="en-US" sz="2800" b="1" dirty="0" err="1"/>
              <a:t>fastq</a:t>
            </a:r>
            <a:r>
              <a:rPr lang="en-US" sz="2800" b="1" dirty="0"/>
              <a:t>-dump</a:t>
            </a:r>
            <a:r>
              <a:rPr lang="en-US" sz="2800" dirty="0"/>
              <a:t> tool</a:t>
            </a:r>
          </a:p>
        </p:txBody>
      </p:sp>
    </p:spTree>
    <p:extLst>
      <p:ext uri="{BB962C8B-B14F-4D97-AF65-F5344CB8AC3E}">
        <p14:creationId xmlns:p14="http://schemas.microsoft.com/office/powerpoint/2010/main" val="552716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EAED-CA6B-F446-B826-B1DF94A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How Do you run a program on the VACC?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AEAA-AD3F-D147-93BB-64CEBD7FC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9311"/>
            <a:ext cx="7886700" cy="4027652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3200" dirty="0"/>
              <a:t>Install it in your personal VACC account and then be able to call it  </a:t>
            </a:r>
          </a:p>
          <a:p>
            <a:pPr marL="514350" indent="-514350">
              <a:buAutoNum type="arabicParenR"/>
            </a:pPr>
            <a:endParaRPr lang="en-US" sz="3200" dirty="0"/>
          </a:p>
          <a:p>
            <a:pPr marL="514350" indent="-514350">
              <a:buAutoNum type="arabicParenR"/>
            </a:pPr>
            <a:r>
              <a:rPr lang="en-US" sz="3200" dirty="0"/>
              <a:t>Or load it from the shared computing cluster using 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</a:t>
            </a:r>
            <a:r>
              <a:rPr lang="en-US" sz="3200" dirty="0"/>
              <a:t>package </a:t>
            </a:r>
          </a:p>
        </p:txBody>
      </p:sp>
    </p:spTree>
    <p:extLst>
      <p:ext uri="{BB962C8B-B14F-4D97-AF65-F5344CB8AC3E}">
        <p14:creationId xmlns:p14="http://schemas.microsoft.com/office/powerpoint/2010/main" val="3695122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B9E96FA-5B04-8848-A128-1A8456CCB6AE}"/>
              </a:ext>
            </a:extLst>
          </p:cNvPr>
          <p:cNvSpPr/>
          <p:nvPr/>
        </p:nvSpPr>
        <p:spPr>
          <a:xfrm>
            <a:off x="381837" y="1969477"/>
            <a:ext cx="8390374" cy="165797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9EAED-CA6B-F446-B826-B1DF94A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How Do you run a program on the VACC?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AEAA-AD3F-D147-93BB-64CEBD7FC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9311"/>
            <a:ext cx="7886700" cy="4027652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3200" dirty="0"/>
              <a:t>Install it in your personal VACC account and then be able to call it  </a:t>
            </a:r>
          </a:p>
          <a:p>
            <a:pPr marL="514350" indent="-514350">
              <a:buAutoNum type="arabicParenR"/>
            </a:pPr>
            <a:endParaRPr lang="en-US" sz="3200" dirty="0"/>
          </a:p>
          <a:p>
            <a:pPr marL="514350" indent="-514350">
              <a:buAutoNum type="arabicParenR"/>
            </a:pPr>
            <a:r>
              <a:rPr lang="en-US" sz="3200" dirty="0"/>
              <a:t>Or load it from the shared computing cluster using 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</a:t>
            </a:r>
            <a:r>
              <a:rPr lang="en-US" sz="3200" dirty="0"/>
              <a:t>package 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AA9E0174-E5B2-5246-B7CF-554F56039052}"/>
              </a:ext>
            </a:extLst>
          </p:cNvPr>
          <p:cNvSpPr/>
          <p:nvPr/>
        </p:nvSpPr>
        <p:spPr>
          <a:xfrm>
            <a:off x="3818374" y="5154804"/>
            <a:ext cx="753626" cy="9344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2C920-D343-4F48-8A15-57861AFFCDCC}"/>
              </a:ext>
            </a:extLst>
          </p:cNvPr>
          <p:cNvSpPr txBox="1"/>
          <p:nvPr/>
        </p:nvSpPr>
        <p:spPr>
          <a:xfrm>
            <a:off x="2110153" y="6176963"/>
            <a:ext cx="4426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We will do this for Alignment: HiSAT2</a:t>
            </a:r>
          </a:p>
        </p:txBody>
      </p:sp>
    </p:spTree>
    <p:extLst>
      <p:ext uri="{BB962C8B-B14F-4D97-AF65-F5344CB8AC3E}">
        <p14:creationId xmlns:p14="http://schemas.microsoft.com/office/powerpoint/2010/main" val="1008857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D7C9E-C889-5B49-A29A-6DE0E23F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GEO?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1DB86-BE99-6A45-B759-09828A7CB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715912"/>
            <a:ext cx="7633742" cy="41636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GEO (Gene Expression Omnibus) is an international public repository that archives and freely distributes microarray, next-generation sequencing, and other forms of high-throughput functional genomics data submitted by the research community</a:t>
            </a:r>
          </a:p>
          <a:p>
            <a:r>
              <a:rPr lang="en-US" sz="2800" dirty="0"/>
              <a:t>User-friendly </a:t>
            </a:r>
          </a:p>
          <a:p>
            <a:r>
              <a:rPr lang="en-US" sz="2800" dirty="0"/>
              <a:t>100’s of organisms and thousands of different expression analysis platforms </a:t>
            </a:r>
          </a:p>
        </p:txBody>
      </p:sp>
    </p:spTree>
    <p:extLst>
      <p:ext uri="{BB962C8B-B14F-4D97-AF65-F5344CB8AC3E}">
        <p14:creationId xmlns:p14="http://schemas.microsoft.com/office/powerpoint/2010/main" val="780367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798F9-8C72-CC4D-9988-E0BD86557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Download SRA-toolkit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4628-CD8D-0E4C-AC92-C1CFBBC33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Follow Steps 1-3 under ## Download SRA-toolkit </a:t>
            </a:r>
          </a:p>
          <a:p>
            <a:r>
              <a:rPr lang="en-US" sz="3200" i="1" dirty="0"/>
              <a:t>Continue to step 4 only if you are confident</a:t>
            </a:r>
          </a:p>
        </p:txBody>
      </p:sp>
    </p:spTree>
    <p:extLst>
      <p:ext uri="{BB962C8B-B14F-4D97-AF65-F5344CB8AC3E}">
        <p14:creationId xmlns:p14="http://schemas.microsoft.com/office/powerpoint/2010/main" val="3750455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4749-72C3-5E4F-B59C-51D439A0D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020D2-4222-3644-94F5-11E825E4A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are they?</a:t>
            </a:r>
          </a:p>
          <a:p>
            <a:r>
              <a:rPr lang="en-US" sz="3200" dirty="0"/>
              <a:t>How do we use them? </a:t>
            </a:r>
          </a:p>
          <a:p>
            <a:r>
              <a:rPr lang="en-US" sz="3200" dirty="0"/>
              <a:t>Why do we use them? </a:t>
            </a:r>
          </a:p>
        </p:txBody>
      </p:sp>
    </p:spTree>
    <p:extLst>
      <p:ext uri="{BB962C8B-B14F-4D97-AF65-F5344CB8AC3E}">
        <p14:creationId xmlns:p14="http://schemas.microsoft.com/office/powerpoint/2010/main" val="3967109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4749-72C3-5E4F-B59C-51D439A0D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Environmental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020D2-4222-3644-94F5-11E825E4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2286002"/>
            <a:ext cx="7633742" cy="4189613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User environmental variables are those that are local to the user profile </a:t>
            </a:r>
          </a:p>
          <a:p>
            <a:r>
              <a:rPr lang="en-US" sz="3000" dirty="0"/>
              <a:t>These variables are used to store user-specific information such as the PATH to a local installation of libraries</a:t>
            </a:r>
          </a:p>
          <a:p>
            <a:r>
              <a:rPr lang="en-US" sz="3000" dirty="0"/>
              <a:t>You do not need the system administrator (staff of VACC) to make changes to these variables, you can do this yourself as the user </a:t>
            </a:r>
          </a:p>
        </p:txBody>
      </p:sp>
    </p:spTree>
    <p:extLst>
      <p:ext uri="{BB962C8B-B14F-4D97-AF65-F5344CB8AC3E}">
        <p14:creationId xmlns:p14="http://schemas.microsoft.com/office/powerpoint/2010/main" val="2737444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E06A2-9C8A-0446-B90E-CA2E03D1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Bash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18E1D-A6DF-8E4B-AD32-EB87A098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728316"/>
            <a:ext cx="7633742" cy="415127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Bash shell uses a few startup files to set up the environment </a:t>
            </a:r>
          </a:p>
          <a:p>
            <a:r>
              <a:rPr lang="en-US" sz="2400" dirty="0"/>
              <a:t>Bash profile is a file that Bash runs every time a new Bash session is created </a:t>
            </a:r>
          </a:p>
          <a:p>
            <a:r>
              <a:rPr lang="en-US" sz="2400" dirty="0"/>
              <a:t>This is useful because it will run certain code specific to your environment before you begin coding </a:t>
            </a:r>
          </a:p>
          <a:p>
            <a:r>
              <a:rPr lang="en-US" sz="2400" dirty="0"/>
              <a:t>Users can </a:t>
            </a:r>
            <a:r>
              <a:rPr lang="en-US" sz="2400" i="1" dirty="0"/>
              <a:t>personalize their </a:t>
            </a:r>
            <a:r>
              <a:rPr lang="en-US" sz="2400" dirty="0"/>
              <a:t>environment by modifying the Bash profile</a:t>
            </a:r>
          </a:p>
          <a:p>
            <a:r>
              <a:rPr lang="en-US" sz="2400" dirty="0"/>
              <a:t>In Step #4 you are adding the PATH to </a:t>
            </a:r>
            <a:r>
              <a:rPr lang="en-US" sz="2400" dirty="0" err="1"/>
              <a:t>sratoolkit</a:t>
            </a:r>
            <a:r>
              <a:rPr lang="en-US" sz="2400" dirty="0"/>
              <a:t> to your environment</a:t>
            </a:r>
          </a:p>
        </p:txBody>
      </p:sp>
    </p:spTree>
    <p:extLst>
      <p:ext uri="{BB962C8B-B14F-4D97-AF65-F5344CB8AC3E}">
        <p14:creationId xmlns:p14="http://schemas.microsoft.com/office/powerpoint/2010/main" val="173415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FBE49-E94C-AB49-ADEF-72B0CB599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411C3-62FA-CF42-B738-89ECE574E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617786"/>
            <a:ext cx="7633742" cy="4261808"/>
          </a:xfrm>
        </p:spPr>
        <p:txBody>
          <a:bodyPr>
            <a:normAutofit/>
          </a:bodyPr>
          <a:lstStyle/>
          <a:p>
            <a:r>
              <a:rPr lang="en-US" sz="2400" dirty="0"/>
              <a:t>PATH is an environmental variable</a:t>
            </a:r>
          </a:p>
          <a:p>
            <a:r>
              <a:rPr lang="en-US" sz="2400" dirty="0"/>
              <a:t>PATH contains a list of file system paths where the operating system can find programs to run </a:t>
            </a:r>
          </a:p>
          <a:p>
            <a:r>
              <a:rPr lang="en-US" sz="2400" dirty="0"/>
              <a:t>The operating system will look for the program in each of the paths that PATH contains, starting with the first path listed </a:t>
            </a:r>
          </a:p>
          <a:p>
            <a:r>
              <a:rPr lang="en-US" sz="2400" i="1" dirty="0"/>
              <a:t>If the operating system can’t find the program in the first path, it will look in the second path, and so on – therefore order matters! </a:t>
            </a:r>
          </a:p>
        </p:txBody>
      </p:sp>
    </p:spTree>
    <p:extLst>
      <p:ext uri="{BB962C8B-B14F-4D97-AF65-F5344CB8AC3E}">
        <p14:creationId xmlns:p14="http://schemas.microsoft.com/office/powerpoint/2010/main" val="552784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FC53B-4818-D84A-84E6-99D099399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884256"/>
            <a:ext cx="7633742" cy="4995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echo $PATH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/users/m/m/mmg232in/miniconda3/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condabin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:/gpfs1/arch/spack-0.14.2/bin:/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/local/bin:/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/bin:/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/local/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sbin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sbin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:/var/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cfengine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/bin:/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lpp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mmfs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/bin:/opt/env-switcher/bin:/users/m/m/mmg232in/.local/bin:/users/m/m/mmg232in/bin:/users/m/m/mmg232in/software/</a:t>
            </a:r>
            <a:r>
              <a:rPr lang="en-US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sratoolkit.3.0.1-ubuntu64/bin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1E804-8EFE-0344-BD39-0A2E9459C15D}"/>
              </a:ext>
            </a:extLst>
          </p:cNvPr>
          <p:cNvSpPr txBox="1"/>
          <p:nvPr/>
        </p:nvSpPr>
        <p:spPr>
          <a:xfrm>
            <a:off x="1215851" y="5375868"/>
            <a:ext cx="3507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path is delimited by a colon (</a:t>
            </a:r>
            <a:r>
              <a:rPr lang="en-US" dirty="0">
                <a:sym typeface="Wingdings" pitchFamily="2" charset="2"/>
              </a:rPr>
              <a:t>:)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87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6541-FCC1-BB4F-83E6-6B6EEE740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bin folder?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F5A87-837E-D14A-84DF-B8E69F122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The path </a:t>
            </a:r>
            <a:r>
              <a:rPr lang="en-US" sz="2400" b="1" dirty="0">
                <a:solidFill>
                  <a:srgbClr val="0F4A85"/>
                </a:solidFill>
                <a:effectLst/>
                <a:latin typeface="Menlo" panose="020B0609030804020204" pitchFamily="49" charset="0"/>
              </a:rPr>
              <a:t>`/bin`</a:t>
            </a:r>
            <a:r>
              <a:rPr lang="en-US" sz="2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 is usually where executable programs are stored</a:t>
            </a:r>
          </a:p>
          <a:p>
            <a:r>
              <a:rPr lang="en-US" sz="2400" b="1" dirty="0">
                <a:solidFill>
                  <a:srgbClr val="000080"/>
                </a:solidFill>
                <a:latin typeface="Menlo" panose="020B0609030804020204" pitchFamily="49" charset="0"/>
              </a:rPr>
              <a:t>We will be running the program called </a:t>
            </a:r>
            <a:r>
              <a:rPr lang="en-US" sz="2400" b="1" dirty="0">
                <a:solidFill>
                  <a:srgbClr val="C00000"/>
                </a:solidFill>
                <a:latin typeface="Menlo" panose="020B0609030804020204" pitchFamily="49" charset="0"/>
              </a:rPr>
              <a:t>“</a:t>
            </a: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</a:rPr>
              <a:t>fastq</a:t>
            </a:r>
            <a:r>
              <a:rPr lang="en-US" sz="2400" b="1" dirty="0">
                <a:solidFill>
                  <a:srgbClr val="C00000"/>
                </a:solidFill>
                <a:latin typeface="Menlo" panose="020B0609030804020204" pitchFamily="49" charset="0"/>
              </a:rPr>
              <a:t>-dump” </a:t>
            </a:r>
            <a:r>
              <a:rPr lang="en-US" sz="2400" b="1" dirty="0">
                <a:solidFill>
                  <a:srgbClr val="000080"/>
                </a:solidFill>
                <a:latin typeface="Menlo" panose="020B0609030804020204" pitchFamily="49" charset="0"/>
              </a:rPr>
              <a:t>however there are many more! </a:t>
            </a:r>
            <a:endParaRPr lang="en-US" sz="2400" b="0" dirty="0">
              <a:solidFill>
                <a:srgbClr val="292929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671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EC907468-DA3A-4B4F-8ED3-B3F75D19C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66" y="0"/>
            <a:ext cx="6083599" cy="66118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80C5D0-CD20-704E-8D12-38DCAF1D3AD1}"/>
              </a:ext>
            </a:extLst>
          </p:cNvPr>
          <p:cNvSpPr txBox="1"/>
          <p:nvPr/>
        </p:nvSpPr>
        <p:spPr>
          <a:xfrm>
            <a:off x="6837765" y="1166842"/>
            <a:ext cx="2215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By downloading </a:t>
            </a:r>
            <a:r>
              <a:rPr lang="en-US" sz="2400" dirty="0" err="1"/>
              <a:t>sratoolkit</a:t>
            </a:r>
            <a:r>
              <a:rPr lang="en-US" sz="2400" dirty="0"/>
              <a:t>, we now have access to many executable programs, each with their own function.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This will be a reoccurring theme! 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91980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473E-35B5-5647-9D04-0E2E8120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this?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043F1-95A8-2545-AE74-8E4595ADC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768510"/>
            <a:ext cx="7633742" cy="4111083"/>
          </a:xfrm>
        </p:spPr>
        <p:txBody>
          <a:bodyPr>
            <a:normAutofit/>
          </a:bodyPr>
          <a:lstStyle/>
          <a:p>
            <a:r>
              <a:rPr lang="en-US" sz="2400" dirty="0"/>
              <a:t>Every time you run a program you will need to designate the </a:t>
            </a:r>
            <a:r>
              <a:rPr lang="en-US" sz="2400" b="1" dirty="0"/>
              <a:t>FULL PATH </a:t>
            </a:r>
            <a:r>
              <a:rPr lang="en-US" sz="2400" dirty="0"/>
              <a:t>to the program to use it! 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/users/m/m/mmg232in/software/sratoolkit.3.0.1-ubuntu64/bin/</a:t>
            </a:r>
            <a:r>
              <a:rPr lang="en-US" sz="2400" b="1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fastq</a:t>
            </a:r>
            <a:r>
              <a:rPr lang="en-US" sz="2400" b="1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-dump </a:t>
            </a:r>
            <a:r>
              <a:rPr lang="en-US" sz="24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2400" b="1" dirty="0" err="1">
                <a:solidFill>
                  <a:srgbClr val="0F4A85"/>
                </a:solidFill>
                <a:effectLst/>
                <a:latin typeface="Menlo" panose="020B0609030804020204" pitchFamily="49" charset="0"/>
              </a:rPr>
              <a:t>inputfil</a:t>
            </a:r>
            <a:r>
              <a:rPr lang="en-US" sz="2400" b="1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e</a:t>
            </a:r>
            <a:r>
              <a:rPr lang="en-US" sz="24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2400" b="1" dirty="0">
              <a:solidFill>
                <a:srgbClr val="292929"/>
              </a:solidFill>
              <a:effectLst/>
              <a:latin typeface="Menlo" panose="020B0609030804020204" pitchFamily="49" charset="0"/>
            </a:endParaRPr>
          </a:p>
          <a:p>
            <a:endParaRPr lang="en-US" sz="2400" dirty="0"/>
          </a:p>
          <a:p>
            <a:r>
              <a:rPr lang="en-US" sz="2400" b="1" dirty="0"/>
              <a:t>Imagine typing that every time! </a:t>
            </a:r>
          </a:p>
        </p:txBody>
      </p:sp>
    </p:spTree>
    <p:extLst>
      <p:ext uri="{BB962C8B-B14F-4D97-AF65-F5344CB8AC3E}">
        <p14:creationId xmlns:p14="http://schemas.microsoft.com/office/powerpoint/2010/main" val="2315318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473E-35B5-5647-9D04-0E2E8120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this?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043F1-95A8-2545-AE74-8E4595ADC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768510"/>
            <a:ext cx="7633742" cy="4111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Instead, now all you have to do is type the program name!   </a:t>
            </a:r>
          </a:p>
          <a:p>
            <a:endParaRPr lang="en-US" sz="2400" b="1" dirty="0"/>
          </a:p>
          <a:p>
            <a:pPr marL="0" indent="0">
              <a:buNone/>
            </a:pPr>
            <a:r>
              <a:rPr lang="en-US" sz="2400" b="1" dirty="0" err="1"/>
              <a:t>Fastq</a:t>
            </a:r>
            <a:r>
              <a:rPr lang="en-US" sz="2400" b="1" dirty="0"/>
              <a:t>-dump </a:t>
            </a:r>
            <a:r>
              <a:rPr lang="en-US" sz="24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2400" b="1" dirty="0" err="1">
                <a:solidFill>
                  <a:srgbClr val="0F4A85"/>
                </a:solidFill>
                <a:effectLst/>
                <a:latin typeface="Menlo" panose="020B0609030804020204" pitchFamily="49" charset="0"/>
              </a:rPr>
              <a:t>inputfil</a:t>
            </a:r>
            <a:r>
              <a:rPr lang="en-US" sz="2400" b="1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e</a:t>
            </a:r>
            <a:r>
              <a:rPr lang="en-US" sz="24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33054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3536B-1EE1-5247-9D12-984A5F29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to GEO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16095-A8B0-6944-9F38-52CFEBE9C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Is a pre-requisite for publication of peer-reviewed research articles </a:t>
            </a:r>
          </a:p>
          <a:p>
            <a:r>
              <a:rPr lang="en-US" sz="2800" dirty="0"/>
              <a:t>Step-by-step process that requires sample data spreadsheets, raw data, and other submission forms </a:t>
            </a:r>
          </a:p>
        </p:txBody>
      </p:sp>
    </p:spTree>
    <p:extLst>
      <p:ext uri="{BB962C8B-B14F-4D97-AF65-F5344CB8AC3E}">
        <p14:creationId xmlns:p14="http://schemas.microsoft.com/office/powerpoint/2010/main" val="1283501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5CEBF-6B6E-214E-AF68-17DC30FE0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27" y="1485902"/>
            <a:ext cx="2147342" cy="4406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Proceed to steps 4 &amp; 5 </a:t>
            </a:r>
          </a:p>
          <a:p>
            <a:pPr marL="0" indent="0">
              <a:buNone/>
            </a:pPr>
            <a:endParaRPr lang="en-US" sz="4400" dirty="0"/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E839831-DD80-794F-93DF-F394170EC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469" y="0"/>
            <a:ext cx="6318531" cy="68580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96D731A-6305-F141-BD63-438CE41AD062}"/>
              </a:ext>
            </a:extLst>
          </p:cNvPr>
          <p:cNvSpPr/>
          <p:nvPr/>
        </p:nvSpPr>
        <p:spPr>
          <a:xfrm>
            <a:off x="1707067" y="5143498"/>
            <a:ext cx="15113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8F8083-30F3-6E4F-A014-91C1FEF29D23}"/>
              </a:ext>
            </a:extLst>
          </p:cNvPr>
          <p:cNvSpPr txBox="1"/>
          <p:nvPr/>
        </p:nvSpPr>
        <p:spPr>
          <a:xfrm>
            <a:off x="1092200" y="497840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#5</a:t>
            </a:r>
          </a:p>
        </p:txBody>
      </p:sp>
    </p:spTree>
    <p:extLst>
      <p:ext uri="{BB962C8B-B14F-4D97-AF65-F5344CB8AC3E}">
        <p14:creationId xmlns:p14="http://schemas.microsoft.com/office/powerpoint/2010/main" val="195357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F5E549-EC18-084B-B9C1-BCB7C0913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599" y="369332"/>
            <a:ext cx="5912563" cy="60579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5CEBF-6B6E-214E-AF68-17DC30FE0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26" y="1485902"/>
            <a:ext cx="2344473" cy="4406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I expect questions at step 6</a:t>
            </a:r>
          </a:p>
          <a:p>
            <a:pPr marL="0" indent="0">
              <a:buNone/>
            </a:pPr>
            <a:endParaRPr lang="en-US" sz="4400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96D731A-6305-F141-BD63-438CE41AD062}"/>
              </a:ext>
            </a:extLst>
          </p:cNvPr>
          <p:cNvSpPr/>
          <p:nvPr/>
        </p:nvSpPr>
        <p:spPr>
          <a:xfrm>
            <a:off x="1694367" y="430768"/>
            <a:ext cx="15113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8F8083-30F3-6E4F-A014-91C1FEF29D23}"/>
              </a:ext>
            </a:extLst>
          </p:cNvPr>
          <p:cNvSpPr txBox="1"/>
          <p:nvPr/>
        </p:nvSpPr>
        <p:spPr>
          <a:xfrm>
            <a:off x="1181429" y="369332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#6</a:t>
            </a:r>
          </a:p>
        </p:txBody>
      </p:sp>
    </p:spTree>
    <p:extLst>
      <p:ext uri="{BB962C8B-B14F-4D97-AF65-F5344CB8AC3E}">
        <p14:creationId xmlns:p14="http://schemas.microsoft.com/office/powerpoint/2010/main" val="3816090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80D15-A29B-CC4D-9A6D-67F2C274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downloading data from geo: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CD66A-83BF-0B43-A3EE-C5B51BD75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2286002"/>
            <a:ext cx="7633742" cy="4335862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800" dirty="0"/>
              <a:t>Collect SRR Numbers using RUN SELECTOR </a:t>
            </a:r>
          </a:p>
          <a:p>
            <a:pPr marL="457200" indent="-457200">
              <a:buAutoNum type="arabicPeriod"/>
            </a:pPr>
            <a:r>
              <a:rPr lang="en-US" sz="2800" dirty="0"/>
              <a:t>Download SRA-</a:t>
            </a:r>
            <a:r>
              <a:rPr lang="en-US" sz="2800" dirty="0" err="1"/>
              <a:t>ToolKit</a:t>
            </a:r>
            <a:r>
              <a:rPr lang="en-US" sz="2800" dirty="0"/>
              <a:t> and set up</a:t>
            </a:r>
          </a:p>
          <a:p>
            <a:pPr marL="457200" lvl="1" indent="0">
              <a:buNone/>
            </a:pPr>
            <a:r>
              <a:rPr lang="en-US" sz="2600" i="1" dirty="0">
                <a:solidFill>
                  <a:srgbClr val="C00000"/>
                </a:solidFill>
              </a:rPr>
              <a:t>Note: Once this is done, you do not need to do this again! </a:t>
            </a:r>
          </a:p>
          <a:p>
            <a:pPr marL="457200" indent="-457200">
              <a:buAutoNum type="arabicPeriod"/>
            </a:pPr>
            <a:r>
              <a:rPr lang="en-US" sz="2800" dirty="0"/>
              <a:t>Run </a:t>
            </a:r>
            <a:r>
              <a:rPr lang="en-US" sz="2800" dirty="0" err="1"/>
              <a:t>sra_fqdump.sh</a:t>
            </a:r>
            <a:r>
              <a:rPr lang="en-US" sz="2800" dirty="0"/>
              <a:t> script using output from step #1 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But…in order to run this script we need to submit a job using SLURM!  </a:t>
            </a:r>
          </a:p>
        </p:txBody>
      </p:sp>
    </p:spTree>
    <p:extLst>
      <p:ext uri="{BB962C8B-B14F-4D97-AF65-F5344CB8AC3E}">
        <p14:creationId xmlns:p14="http://schemas.microsoft.com/office/powerpoint/2010/main" val="4288665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5A8E1-3AAB-0C42-9F9C-A7C8831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submit a job?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2C5AD-DC1A-5349-8474-97135B48B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358900"/>
            <a:ext cx="7633742" cy="50165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It will be annoying to run each sample, one by one: </a:t>
            </a:r>
          </a:p>
          <a:p>
            <a:pPr marL="0" indent="0">
              <a:buNone/>
            </a:pP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htseq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-count -f bam -s yes 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gene_name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-m union sample1.bam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annotation.gtf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&gt; sample1.count.txt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WAIT FOR IT TO RUN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htseq</a:t>
            </a:r>
            <a:r>
              <a:rPr lang="en-US" sz="2800" dirty="0">
                <a:solidFill>
                  <a:srgbClr val="C00000"/>
                </a:solidFill>
              </a:rPr>
              <a:t>-count -f bam -s yes -</a:t>
            </a:r>
            <a:r>
              <a:rPr lang="en-US" sz="2800" dirty="0" err="1">
                <a:solidFill>
                  <a:srgbClr val="C00000"/>
                </a:solidFill>
              </a:rPr>
              <a:t>i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err="1">
                <a:solidFill>
                  <a:srgbClr val="C00000"/>
                </a:solidFill>
              </a:rPr>
              <a:t>gene_name</a:t>
            </a:r>
            <a:r>
              <a:rPr lang="en-US" sz="2800" dirty="0">
                <a:solidFill>
                  <a:srgbClr val="C00000"/>
                </a:solidFill>
              </a:rPr>
              <a:t> -m union sample2.bam </a:t>
            </a:r>
            <a:r>
              <a:rPr lang="en-US" sz="2800" dirty="0" err="1">
                <a:solidFill>
                  <a:srgbClr val="C00000"/>
                </a:solidFill>
              </a:rPr>
              <a:t>annotation.gtf</a:t>
            </a:r>
            <a:r>
              <a:rPr lang="en-US" sz="2800" dirty="0">
                <a:solidFill>
                  <a:srgbClr val="C00000"/>
                </a:solidFill>
              </a:rPr>
              <a:t> &gt; sample2.count.txt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WAIT FOR IT TO RUN</a:t>
            </a:r>
          </a:p>
          <a:p>
            <a:r>
              <a:rPr lang="en-US" sz="2800" dirty="0"/>
              <a:t>Also, some programs…. take a very long time to run!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8639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FDC6-0C88-7549-9007-8230A6F8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31F8-6ADE-7E41-88EA-ED2625857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98600"/>
            <a:ext cx="7633742" cy="4761115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Submitting a job to an HPC machine (such as </a:t>
            </a:r>
            <a:r>
              <a:rPr lang="en-US" sz="2800" b="0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Bluemoon</a:t>
            </a:r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) is done using the batch system.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2DFDD98-6295-1148-8B54-3E3AB7AFC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3123442"/>
            <a:ext cx="5708650" cy="33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19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FDC6-0C88-7549-9007-8230A6F8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31F8-6ADE-7E41-88EA-ED2625857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98600"/>
            <a:ext cx="7633742" cy="4761115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The batch system allows users to submit jobs requesting the resources (nodes, processors, memory, GPUs) that they need. </a:t>
            </a:r>
          </a:p>
          <a:p>
            <a:pPr marL="0" indent="0">
              <a:buNone/>
            </a:pPr>
            <a:endParaRPr lang="en-US" sz="2800" b="0" dirty="0">
              <a:solidFill>
                <a:srgbClr val="292929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The jobs are queued and then run as resources become available.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98253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FDC6-0C88-7549-9007-8230A6F8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31F8-6ADE-7E41-88EA-ED2625857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98600"/>
            <a:ext cx="7633742" cy="476111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292929"/>
                </a:solidFill>
                <a:latin typeface="Menlo" panose="020B0609030804020204" pitchFamily="49" charset="0"/>
              </a:rPr>
              <a:t>All jobs (scripts with file extension .</a:t>
            </a:r>
            <a:r>
              <a:rPr lang="en-US" sz="2800" dirty="0" err="1">
                <a:solidFill>
                  <a:srgbClr val="292929"/>
                </a:solidFill>
                <a:latin typeface="Menlo" panose="020B0609030804020204" pitchFamily="49" charset="0"/>
              </a:rPr>
              <a:t>sh</a:t>
            </a:r>
            <a:r>
              <a:rPr lang="en-US" sz="2800" dirty="0">
                <a:solidFill>
                  <a:srgbClr val="292929"/>
                </a:solidFill>
                <a:latin typeface="Menlo" panose="020B0609030804020204" pitchFamily="49" charset="0"/>
              </a:rPr>
              <a:t>) are submitted to a batch system called SLURM</a:t>
            </a:r>
            <a:endParaRPr lang="en-US" sz="2800" b="0" dirty="0">
              <a:solidFill>
                <a:srgbClr val="292929"/>
              </a:solidFill>
              <a:effectLst/>
              <a:latin typeface="Menlo" panose="020B0609030804020204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7754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FDC6-0C88-7549-9007-8230A6F81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913015"/>
          </a:xfrm>
        </p:spPr>
        <p:txBody>
          <a:bodyPr/>
          <a:lstStyle/>
          <a:p>
            <a:r>
              <a:rPr lang="en-US" dirty="0"/>
              <a:t>BASIC 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31F8-6ADE-7E41-88EA-ED2625857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98600"/>
            <a:ext cx="7633742" cy="4761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Log in to VACC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2.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Write job script 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3.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Submit Job 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4.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Monitor job and wait for it to run 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5.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Retrieve your output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55586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FDC6-0C88-7549-9007-8230A6F81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913015"/>
          </a:xfrm>
        </p:spPr>
        <p:txBody>
          <a:bodyPr/>
          <a:lstStyle/>
          <a:p>
            <a:r>
              <a:rPr lang="en-US" dirty="0"/>
              <a:t>BASIC 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31F8-6ADE-7E41-88EA-ED2625857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98600"/>
            <a:ext cx="7633742" cy="4761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Log in to VACC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2. Write job script 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3. Submit Job 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4.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Monitor job and wait for it to run! 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5.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Retrieve your output </a:t>
            </a:r>
          </a:p>
          <a:p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BE3C7C-BE1E-4546-8C00-DC8BC4E6A053}"/>
              </a:ext>
            </a:extLst>
          </p:cNvPr>
          <p:cNvSpPr txBox="1"/>
          <p:nvPr/>
        </p:nvSpPr>
        <p:spPr>
          <a:xfrm>
            <a:off x="6527800" y="1498600"/>
            <a:ext cx="2414042" cy="1569660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Requires an understanding of SLURM directives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0DF756-BB5C-1C45-BFF9-0159E44AAF47}"/>
              </a:ext>
            </a:extLst>
          </p:cNvPr>
          <p:cNvCxnSpPr>
            <a:stCxn id="4" idx="1"/>
          </p:cNvCxnSpPr>
          <p:nvPr/>
        </p:nvCxnSpPr>
        <p:spPr>
          <a:xfrm flipH="1">
            <a:off x="5778500" y="2283430"/>
            <a:ext cx="749300" cy="14227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727FE5-DE0B-2943-ACA3-CCF7F5CB1213}"/>
              </a:ext>
            </a:extLst>
          </p:cNvPr>
          <p:cNvCxnSpPr>
            <a:cxnSpLocks/>
          </p:cNvCxnSpPr>
          <p:nvPr/>
        </p:nvCxnSpPr>
        <p:spPr>
          <a:xfrm flipH="1">
            <a:off x="4483100" y="2499330"/>
            <a:ext cx="2044700" cy="56893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2979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7078-C36D-A046-BF38-6D08CF27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WHAT ARE SLURM DIRECTIVES?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02A5F-314F-3241-AE42-9F84B34E5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85900"/>
            <a:ext cx="7633742" cy="4989715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At the top of the job script will always be several lines that start with #SBATCH. </a:t>
            </a:r>
          </a:p>
          <a:p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en-US" sz="2800" b="0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Slurm</a:t>
            </a:r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directives provide the job setup information used by </a:t>
            </a:r>
            <a:r>
              <a:rPr lang="en-US" sz="2800" b="0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Slurm</a:t>
            </a:r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This information is then followed by the commands to be executed in the script.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8250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2B6A4-177F-C646-8858-683775F9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MIAME Compliant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0C22-8B0D-1045-B30E-71C40D92D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594624"/>
            <a:ext cx="7633742" cy="4284969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Minimum information about a microarray experiment </a:t>
            </a:r>
          </a:p>
          <a:p>
            <a:r>
              <a:rPr lang="en-US" sz="2800" dirty="0"/>
              <a:t>Effort to standardize publicly available data</a:t>
            </a:r>
          </a:p>
          <a:p>
            <a:endParaRPr lang="en-US" sz="2800" dirty="0"/>
          </a:p>
          <a:p>
            <a:r>
              <a:rPr lang="en-US" sz="2800" dirty="0"/>
              <a:t>MAIME Checklist </a:t>
            </a:r>
          </a:p>
          <a:p>
            <a:pPr lvl="1"/>
            <a:r>
              <a:rPr lang="en-US" sz="2400" dirty="0"/>
              <a:t>Experimental Design</a:t>
            </a:r>
          </a:p>
          <a:p>
            <a:pPr lvl="1"/>
            <a:r>
              <a:rPr lang="en-US" sz="2400" dirty="0"/>
              <a:t>Samples used, extract preparation, and labeling </a:t>
            </a:r>
          </a:p>
          <a:p>
            <a:pPr lvl="1"/>
            <a:r>
              <a:rPr lang="en-US" sz="2400" dirty="0"/>
              <a:t>Measurement data and specifications </a:t>
            </a:r>
          </a:p>
          <a:p>
            <a:pPr marL="342900" lvl="1" indent="0">
              <a:buNone/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49590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1143000" y="1649847"/>
            <a:ext cx="6858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#!/bin/bash</a:t>
            </a:r>
          </a:p>
          <a:p>
            <a:r>
              <a:rPr lang="en-US" sz="2800" dirty="0"/>
              <a:t>#SBATCH --partition=</a:t>
            </a:r>
            <a:r>
              <a:rPr lang="en-US" sz="2800" dirty="0" err="1"/>
              <a:t>bluemoon</a:t>
            </a:r>
            <a:endParaRPr lang="en-US" sz="2800" dirty="0"/>
          </a:p>
          <a:p>
            <a:r>
              <a:rPr lang="en-US" sz="2800" dirty="0"/>
              <a:t>#SBATCH --nodes=1</a:t>
            </a:r>
          </a:p>
          <a:p>
            <a:r>
              <a:rPr lang="en-US" sz="2800" dirty="0"/>
              <a:t>#SBATCH --</a:t>
            </a:r>
            <a:r>
              <a:rPr lang="en-US" sz="2800" dirty="0" err="1"/>
              <a:t>ntasks</a:t>
            </a:r>
            <a:r>
              <a:rPr lang="en-US" sz="2800" dirty="0"/>
              <a:t>=4</a:t>
            </a:r>
          </a:p>
          <a:p>
            <a:r>
              <a:rPr lang="en-US" sz="2800" dirty="0"/>
              <a:t>#SBATCH --mem=50G</a:t>
            </a:r>
          </a:p>
          <a:p>
            <a:r>
              <a:rPr lang="en-US" sz="2800" dirty="0"/>
              <a:t>#SBATCH --time=30:00:00</a:t>
            </a:r>
          </a:p>
          <a:p>
            <a:r>
              <a:rPr lang="en-US" sz="2800" dirty="0"/>
              <a:t>#SBATCH --job-name=</a:t>
            </a:r>
            <a:r>
              <a:rPr lang="en-US" sz="2800" dirty="0" err="1"/>
              <a:t>RNAseq</a:t>
            </a:r>
            <a:endParaRPr lang="en-US" sz="2800" dirty="0"/>
          </a:p>
          <a:p>
            <a:r>
              <a:rPr lang="en-US" sz="2800" dirty="0"/>
              <a:t># %x=job-name %j=</a:t>
            </a:r>
            <a:r>
              <a:rPr lang="en-US" sz="2800" dirty="0" err="1"/>
              <a:t>jobid</a:t>
            </a:r>
            <a:endParaRPr lang="en-US" sz="2800" dirty="0"/>
          </a:p>
          <a:p>
            <a:r>
              <a:rPr lang="en-US" sz="2800" dirty="0"/>
              <a:t>#SBATCH --output=%x_%</a:t>
            </a:r>
            <a:r>
              <a:rPr lang="en-US" sz="2800" dirty="0" err="1"/>
              <a:t>j.out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E370E1-845A-F44B-AF1D-23219DDD0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267462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</a:t>
            </a:r>
            <a:r>
              <a:rPr lang="en-US" dirty="0" err="1"/>
              <a:t>slurm</a:t>
            </a:r>
            <a:r>
              <a:rPr lang="en-US" dirty="0"/>
              <a:t> directives</a:t>
            </a:r>
          </a:p>
        </p:txBody>
      </p:sp>
    </p:spTree>
    <p:extLst>
      <p:ext uri="{BB962C8B-B14F-4D97-AF65-F5344CB8AC3E}">
        <p14:creationId xmlns:p14="http://schemas.microsoft.com/office/powerpoint/2010/main" val="27115504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938758" y="1710035"/>
            <a:ext cx="6858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#!/bin/bash</a:t>
            </a:r>
          </a:p>
          <a:p>
            <a:r>
              <a:rPr lang="en-US" sz="2800" dirty="0"/>
              <a:t>#SBATCH --partition=</a:t>
            </a:r>
            <a:r>
              <a:rPr lang="en-US" sz="2800" dirty="0" err="1"/>
              <a:t>bluemoon</a:t>
            </a:r>
            <a:endParaRPr lang="en-US" sz="2800" dirty="0"/>
          </a:p>
          <a:p>
            <a:r>
              <a:rPr lang="en-US" sz="2800" dirty="0"/>
              <a:t>#SBATCH --nodes=1</a:t>
            </a:r>
          </a:p>
          <a:p>
            <a:r>
              <a:rPr lang="en-US" sz="2800" dirty="0"/>
              <a:t>#SBATCH --</a:t>
            </a:r>
            <a:r>
              <a:rPr lang="en-US" sz="2800" dirty="0" err="1"/>
              <a:t>ntasks</a:t>
            </a:r>
            <a:r>
              <a:rPr lang="en-US" sz="2800" dirty="0"/>
              <a:t>=2</a:t>
            </a:r>
          </a:p>
          <a:p>
            <a:r>
              <a:rPr lang="en-US" sz="2800" dirty="0"/>
              <a:t>#SBATCH --mem=50G</a:t>
            </a:r>
          </a:p>
          <a:p>
            <a:r>
              <a:rPr lang="en-US" sz="2800" dirty="0"/>
              <a:t>#SBATCH --time=30:00:00</a:t>
            </a:r>
          </a:p>
          <a:p>
            <a:r>
              <a:rPr lang="en-US" sz="2800" dirty="0"/>
              <a:t>#SBATCH --job-name=</a:t>
            </a:r>
            <a:r>
              <a:rPr lang="en-US" sz="2800" dirty="0" err="1"/>
              <a:t>RNAseq</a:t>
            </a:r>
            <a:endParaRPr lang="en-US" sz="2800" dirty="0"/>
          </a:p>
          <a:p>
            <a:r>
              <a:rPr lang="en-US" sz="2800" dirty="0"/>
              <a:t># %x=job-name %j=</a:t>
            </a:r>
            <a:r>
              <a:rPr lang="en-US" sz="2800" dirty="0" err="1"/>
              <a:t>jobid</a:t>
            </a:r>
            <a:endParaRPr lang="en-US" sz="2800" dirty="0"/>
          </a:p>
          <a:p>
            <a:r>
              <a:rPr lang="en-US" sz="2800" dirty="0"/>
              <a:t>#SBATCH --output=%x_%</a:t>
            </a:r>
            <a:r>
              <a:rPr lang="en-US" sz="2800" dirty="0" err="1"/>
              <a:t>j.out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141615"/>
          </a:xfrm>
        </p:spPr>
        <p:txBody>
          <a:bodyPr>
            <a:normAutofit/>
          </a:bodyPr>
          <a:lstStyle/>
          <a:p>
            <a:r>
              <a:rPr lang="en-US" sz="4400" dirty="0"/>
              <a:t>Common </a:t>
            </a:r>
            <a:r>
              <a:rPr lang="en-US" sz="4400" dirty="0" err="1"/>
              <a:t>slurm</a:t>
            </a:r>
            <a:r>
              <a:rPr lang="en-US" sz="4400" dirty="0"/>
              <a:t> directives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5948314" y="1710035"/>
            <a:ext cx="2878185" cy="181588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shebang = used to tell the </a:t>
            </a:r>
            <a:r>
              <a:rPr lang="en-US" sz="2800" dirty="0" err="1"/>
              <a:t>linux</a:t>
            </a:r>
            <a:r>
              <a:rPr lang="en-US" sz="2800" dirty="0"/>
              <a:t> OS which interpreter to use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F05B00-CC4E-F548-B4B9-64B5C04798C7}"/>
              </a:ext>
            </a:extLst>
          </p:cNvPr>
          <p:cNvCxnSpPr>
            <a:cxnSpLocks/>
          </p:cNvCxnSpPr>
          <p:nvPr/>
        </p:nvCxnSpPr>
        <p:spPr>
          <a:xfrm flipH="1" flipV="1">
            <a:off x="2806700" y="2070100"/>
            <a:ext cx="3141615" cy="1016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8299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1035050" y="1536174"/>
            <a:ext cx="6858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#!/bin/bash</a:t>
            </a:r>
          </a:p>
          <a:p>
            <a:r>
              <a:rPr lang="en-US" sz="2400" dirty="0"/>
              <a:t>#SBATCH --partition=</a:t>
            </a:r>
            <a:r>
              <a:rPr lang="en-US" sz="2400" dirty="0" err="1"/>
              <a:t>bluemoon</a:t>
            </a:r>
            <a:endParaRPr lang="en-US" sz="2400" dirty="0"/>
          </a:p>
          <a:p>
            <a:r>
              <a:rPr lang="en-US" sz="2400" dirty="0"/>
              <a:t>#SBATCH --nodes=1</a:t>
            </a:r>
          </a:p>
          <a:p>
            <a:r>
              <a:rPr lang="en-US" sz="2400" dirty="0"/>
              <a:t>#SBATCH --</a:t>
            </a:r>
            <a:r>
              <a:rPr lang="en-US" sz="2400" dirty="0" err="1"/>
              <a:t>ntasks</a:t>
            </a:r>
            <a:r>
              <a:rPr lang="en-US" sz="2400" dirty="0"/>
              <a:t>=2</a:t>
            </a:r>
          </a:p>
          <a:p>
            <a:r>
              <a:rPr lang="en-US" sz="2400" dirty="0"/>
              <a:t>#SBATCH --mem=50G</a:t>
            </a:r>
          </a:p>
          <a:p>
            <a:r>
              <a:rPr lang="en-US" sz="2400" dirty="0"/>
              <a:t>#SBATCH --time=30:00:00</a:t>
            </a:r>
          </a:p>
          <a:p>
            <a:r>
              <a:rPr lang="en-US" sz="2400" dirty="0"/>
              <a:t>#SBATCH --job-name=</a:t>
            </a:r>
            <a:r>
              <a:rPr lang="en-US" sz="2400" dirty="0" err="1"/>
              <a:t>RNAseq</a:t>
            </a:r>
            <a:endParaRPr lang="en-US" sz="2400" dirty="0"/>
          </a:p>
          <a:p>
            <a:r>
              <a:rPr lang="en-US" sz="2400" dirty="0"/>
              <a:t># %x=job-name %j=</a:t>
            </a:r>
            <a:r>
              <a:rPr lang="en-US" sz="2400" dirty="0" err="1"/>
              <a:t>jobid</a:t>
            </a:r>
            <a:endParaRPr lang="en-US" sz="2400" dirty="0"/>
          </a:p>
          <a:p>
            <a:r>
              <a:rPr lang="en-US" sz="2400" dirty="0"/>
              <a:t>#SBATCH --output=%x_%</a:t>
            </a:r>
            <a:r>
              <a:rPr lang="en-US" sz="2400" dirty="0" err="1"/>
              <a:t>j.out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129" y="320711"/>
            <a:ext cx="7633742" cy="1492132"/>
          </a:xfrm>
        </p:spPr>
        <p:txBody>
          <a:bodyPr>
            <a:normAutofit/>
          </a:bodyPr>
          <a:lstStyle/>
          <a:p>
            <a:r>
              <a:rPr lang="en-US" sz="4400" dirty="0"/>
              <a:t>Common </a:t>
            </a:r>
            <a:r>
              <a:rPr lang="en-US" sz="4400" dirty="0" err="1"/>
              <a:t>slurm</a:t>
            </a:r>
            <a:r>
              <a:rPr lang="en-US" sz="4400" dirty="0"/>
              <a:t> directives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6291215" y="1397675"/>
            <a:ext cx="2714920" cy="378565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partition = default is </a:t>
            </a:r>
            <a:r>
              <a:rPr lang="en-US" sz="2400" dirty="0" err="1"/>
              <a:t>bluemoon</a:t>
            </a:r>
            <a:r>
              <a:rPr lang="en-US" sz="2400" dirty="0"/>
              <a:t> if not specified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Other partitions are available. </a:t>
            </a:r>
          </a:p>
          <a:p>
            <a:pPr algn="ctr"/>
            <a:r>
              <a:rPr lang="en-US" sz="2400" dirty="0"/>
              <a:t>This is important  to know as some jobs will take longer to run! 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F05B00-CC4E-F548-B4B9-64B5C04798C7}"/>
              </a:ext>
            </a:extLst>
          </p:cNvPr>
          <p:cNvCxnSpPr>
            <a:cxnSpLocks/>
          </p:cNvCxnSpPr>
          <p:nvPr/>
        </p:nvCxnSpPr>
        <p:spPr>
          <a:xfrm flipH="1">
            <a:off x="5270501" y="2235200"/>
            <a:ext cx="1020714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1544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0CFFF41-0295-C941-9AC2-102FAF9AD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63"/>
          <a:stretch/>
        </p:blipFill>
        <p:spPr>
          <a:xfrm>
            <a:off x="710618" y="892056"/>
            <a:ext cx="8166682" cy="4773613"/>
          </a:xfrm>
        </p:spPr>
      </p:pic>
    </p:spTree>
    <p:extLst>
      <p:ext uri="{BB962C8B-B14F-4D97-AF65-F5344CB8AC3E}">
        <p14:creationId xmlns:p14="http://schemas.microsoft.com/office/powerpoint/2010/main" val="13802428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628650" y="2179305"/>
            <a:ext cx="6858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#!/bin/bash</a:t>
            </a:r>
          </a:p>
          <a:p>
            <a:r>
              <a:rPr lang="en-US" sz="2400" dirty="0"/>
              <a:t>#SBATCH --partition=</a:t>
            </a:r>
            <a:r>
              <a:rPr lang="en-US" sz="2400" dirty="0" err="1"/>
              <a:t>bluemoon</a:t>
            </a:r>
            <a:endParaRPr lang="en-US" sz="2400" dirty="0"/>
          </a:p>
          <a:p>
            <a:r>
              <a:rPr lang="en-US" sz="2400" dirty="0"/>
              <a:t>#SBATCH --nodes=1</a:t>
            </a:r>
          </a:p>
          <a:p>
            <a:r>
              <a:rPr lang="en-US" sz="2400" dirty="0"/>
              <a:t>#SBATCH --</a:t>
            </a:r>
            <a:r>
              <a:rPr lang="en-US" sz="2400" dirty="0" err="1"/>
              <a:t>ntasks</a:t>
            </a:r>
            <a:r>
              <a:rPr lang="en-US" sz="2400" dirty="0"/>
              <a:t>=2</a:t>
            </a:r>
          </a:p>
          <a:p>
            <a:r>
              <a:rPr lang="en-US" sz="2400" dirty="0"/>
              <a:t>#SBATCH --mem=50G</a:t>
            </a:r>
          </a:p>
          <a:p>
            <a:r>
              <a:rPr lang="en-US" sz="2400" dirty="0"/>
              <a:t>#SBATCH --time=30:00:00</a:t>
            </a:r>
          </a:p>
          <a:p>
            <a:r>
              <a:rPr lang="en-US" sz="2400" dirty="0"/>
              <a:t>#SBATCH --job-name=</a:t>
            </a:r>
            <a:r>
              <a:rPr lang="en-US" sz="2400" dirty="0" err="1"/>
              <a:t>RNAseq</a:t>
            </a:r>
            <a:endParaRPr lang="en-US" sz="2400" dirty="0"/>
          </a:p>
          <a:p>
            <a:r>
              <a:rPr lang="en-US" sz="2400" dirty="0"/>
              <a:t># %x=job-name %j=</a:t>
            </a:r>
            <a:r>
              <a:rPr lang="en-US" sz="2400" dirty="0" err="1"/>
              <a:t>jobid</a:t>
            </a:r>
            <a:endParaRPr lang="en-US" sz="2400" dirty="0"/>
          </a:p>
          <a:p>
            <a:r>
              <a:rPr lang="en-US" sz="2400" dirty="0"/>
              <a:t>#SBATCH --output=%x_%</a:t>
            </a:r>
            <a:r>
              <a:rPr lang="en-US" sz="2400" dirty="0" err="1"/>
              <a:t>j.out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Common </a:t>
            </a:r>
            <a:r>
              <a:rPr lang="en-US" sz="4400" dirty="0" err="1"/>
              <a:t>slurm</a:t>
            </a:r>
            <a:r>
              <a:rPr lang="en-US" sz="4400" dirty="0"/>
              <a:t> directives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5948315" y="1515897"/>
            <a:ext cx="2714920" cy="470898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Node:</a:t>
            </a:r>
            <a:r>
              <a:rPr lang="en-US" sz="2000" dirty="0"/>
              <a:t> A “node” is a server in the cluster. Each node has is configured with a certain number of cores (CPUs).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/>
              <a:t>Task:</a:t>
            </a:r>
            <a:r>
              <a:rPr lang="en-US" sz="2000" dirty="0"/>
              <a:t> A “task” is a process sent to a core. By default, 1 core is assigned per 1 task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/>
              <a:t>Recommend that you begin with 1 node and 2 processes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F05B00-CC4E-F548-B4B9-64B5C04798C7}"/>
              </a:ext>
            </a:extLst>
          </p:cNvPr>
          <p:cNvCxnSpPr>
            <a:cxnSpLocks/>
          </p:cNvCxnSpPr>
          <p:nvPr/>
        </p:nvCxnSpPr>
        <p:spPr>
          <a:xfrm flipH="1">
            <a:off x="3624017" y="3129768"/>
            <a:ext cx="232429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DBC379-3610-4544-80B5-487135F07777}"/>
              </a:ext>
            </a:extLst>
          </p:cNvPr>
          <p:cNvCxnSpPr>
            <a:cxnSpLocks/>
          </p:cNvCxnSpPr>
          <p:nvPr/>
        </p:nvCxnSpPr>
        <p:spPr>
          <a:xfrm flipH="1">
            <a:off x="3624017" y="3289955"/>
            <a:ext cx="2324298" cy="2545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6689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628650" y="2179305"/>
            <a:ext cx="6858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#!/bin/bash</a:t>
            </a:r>
          </a:p>
          <a:p>
            <a:r>
              <a:rPr lang="en-US" sz="2400" dirty="0"/>
              <a:t>#SBATCH --partition=</a:t>
            </a:r>
            <a:r>
              <a:rPr lang="en-US" sz="2400" dirty="0" err="1"/>
              <a:t>bluemoon</a:t>
            </a:r>
            <a:endParaRPr lang="en-US" sz="2400" dirty="0"/>
          </a:p>
          <a:p>
            <a:r>
              <a:rPr lang="en-US" sz="2400" dirty="0"/>
              <a:t>#SBATCH --nodes=1</a:t>
            </a:r>
          </a:p>
          <a:p>
            <a:r>
              <a:rPr lang="en-US" sz="2400" dirty="0"/>
              <a:t>#SBATCH --</a:t>
            </a:r>
            <a:r>
              <a:rPr lang="en-US" sz="2400" dirty="0" err="1"/>
              <a:t>ntasks</a:t>
            </a:r>
            <a:r>
              <a:rPr lang="en-US" sz="2400" dirty="0"/>
              <a:t>=2</a:t>
            </a:r>
          </a:p>
          <a:p>
            <a:r>
              <a:rPr lang="en-US" sz="2400" dirty="0"/>
              <a:t>#SBATCH --mem=50G</a:t>
            </a:r>
          </a:p>
          <a:p>
            <a:r>
              <a:rPr lang="en-US" sz="2400" dirty="0"/>
              <a:t>#SBATCH --time=30:00:00</a:t>
            </a:r>
          </a:p>
          <a:p>
            <a:r>
              <a:rPr lang="en-US" sz="2400" dirty="0"/>
              <a:t>#SBATCH --job-name=</a:t>
            </a:r>
            <a:r>
              <a:rPr lang="en-US" sz="2400" dirty="0" err="1"/>
              <a:t>RNAseq</a:t>
            </a:r>
            <a:endParaRPr lang="en-US" sz="2400" dirty="0"/>
          </a:p>
          <a:p>
            <a:r>
              <a:rPr lang="en-US" sz="2400" dirty="0"/>
              <a:t># %x=job-name %j=</a:t>
            </a:r>
            <a:r>
              <a:rPr lang="en-US" sz="2400" dirty="0" err="1"/>
              <a:t>jobid</a:t>
            </a:r>
            <a:endParaRPr lang="en-US" sz="2400" dirty="0"/>
          </a:p>
          <a:p>
            <a:r>
              <a:rPr lang="en-US" sz="2400" dirty="0"/>
              <a:t>#SBATCH --output=%x_%</a:t>
            </a:r>
            <a:r>
              <a:rPr lang="en-US" sz="2400" dirty="0" err="1"/>
              <a:t>j.out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129" y="205014"/>
            <a:ext cx="7633742" cy="1492132"/>
          </a:xfrm>
        </p:spPr>
        <p:txBody>
          <a:bodyPr>
            <a:noAutofit/>
          </a:bodyPr>
          <a:lstStyle/>
          <a:p>
            <a:r>
              <a:rPr lang="en-US" sz="4400" dirty="0"/>
              <a:t>Common </a:t>
            </a:r>
            <a:r>
              <a:rPr lang="en-US" sz="4400" dirty="0" err="1"/>
              <a:t>slurm</a:t>
            </a:r>
            <a:r>
              <a:rPr lang="en-US" sz="4400" dirty="0"/>
              <a:t> directives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5948315" y="2666190"/>
            <a:ext cx="2714920" cy="224676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If your job requires more than 1G of memory – need to specify this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DBC379-3610-4544-80B5-487135F07777}"/>
              </a:ext>
            </a:extLst>
          </p:cNvPr>
          <p:cNvCxnSpPr>
            <a:cxnSpLocks/>
          </p:cNvCxnSpPr>
          <p:nvPr/>
        </p:nvCxnSpPr>
        <p:spPr>
          <a:xfrm flipH="1">
            <a:off x="3855563" y="3704734"/>
            <a:ext cx="2092752" cy="1696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3418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628650" y="2179305"/>
            <a:ext cx="6858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#!/bin/bash</a:t>
            </a:r>
          </a:p>
          <a:p>
            <a:r>
              <a:rPr lang="en-US" sz="2400" dirty="0"/>
              <a:t>#SBATCH --partition=</a:t>
            </a:r>
            <a:r>
              <a:rPr lang="en-US" sz="2400" dirty="0" err="1"/>
              <a:t>bluemoon</a:t>
            </a:r>
            <a:endParaRPr lang="en-US" sz="2400" dirty="0"/>
          </a:p>
          <a:p>
            <a:r>
              <a:rPr lang="en-US" sz="2400" dirty="0"/>
              <a:t>#SBATCH --nodes=1</a:t>
            </a:r>
          </a:p>
          <a:p>
            <a:r>
              <a:rPr lang="en-US" sz="2400" dirty="0"/>
              <a:t>#SBATCH --</a:t>
            </a:r>
            <a:r>
              <a:rPr lang="en-US" sz="2400" dirty="0" err="1"/>
              <a:t>ntasks</a:t>
            </a:r>
            <a:r>
              <a:rPr lang="en-US" sz="2400" dirty="0"/>
              <a:t>=2</a:t>
            </a:r>
          </a:p>
          <a:p>
            <a:r>
              <a:rPr lang="en-US" sz="2400" dirty="0"/>
              <a:t>#SBATCH --mem=50G</a:t>
            </a:r>
          </a:p>
          <a:p>
            <a:r>
              <a:rPr lang="en-US" sz="2400" dirty="0"/>
              <a:t>#SBATCH --time=30:00:00</a:t>
            </a:r>
          </a:p>
          <a:p>
            <a:r>
              <a:rPr lang="en-US" sz="2400" dirty="0"/>
              <a:t>#SBATCH --job-name=</a:t>
            </a:r>
            <a:r>
              <a:rPr lang="en-US" sz="2400" dirty="0" err="1"/>
              <a:t>RNAseq</a:t>
            </a:r>
            <a:endParaRPr lang="en-US" sz="2400" dirty="0"/>
          </a:p>
          <a:p>
            <a:r>
              <a:rPr lang="en-US" sz="2400" dirty="0"/>
              <a:t># %x=job-name %j=</a:t>
            </a:r>
            <a:r>
              <a:rPr lang="en-US" sz="2400" dirty="0" err="1"/>
              <a:t>jobid</a:t>
            </a:r>
            <a:endParaRPr lang="en-US" sz="2400" dirty="0"/>
          </a:p>
          <a:p>
            <a:r>
              <a:rPr lang="en-US" sz="2400" dirty="0"/>
              <a:t>#SBATCH --output=%x_%</a:t>
            </a:r>
            <a:r>
              <a:rPr lang="en-US" sz="2400" dirty="0" err="1"/>
              <a:t>j.out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Common </a:t>
            </a:r>
            <a:r>
              <a:rPr lang="en-US" sz="4400" dirty="0" err="1"/>
              <a:t>slurm</a:t>
            </a:r>
            <a:r>
              <a:rPr lang="en-US" sz="4400" dirty="0"/>
              <a:t> directives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5872899" y="3258706"/>
            <a:ext cx="2714920" cy="181588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Walltime</a:t>
            </a:r>
            <a:r>
              <a:rPr lang="en-US" sz="2800" dirty="0"/>
              <a:t> is the maximum amount of time your job will run.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DBC379-3610-4544-80B5-487135F07777}"/>
              </a:ext>
            </a:extLst>
          </p:cNvPr>
          <p:cNvCxnSpPr>
            <a:cxnSpLocks/>
          </p:cNvCxnSpPr>
          <p:nvPr/>
        </p:nvCxnSpPr>
        <p:spPr>
          <a:xfrm flipH="1">
            <a:off x="4317477" y="4166647"/>
            <a:ext cx="1555422" cy="659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5386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5BBA3A-C0DF-B141-AE38-30F76BE12204}"/>
              </a:ext>
            </a:extLst>
          </p:cNvPr>
          <p:cNvSpPr/>
          <p:nvPr/>
        </p:nvSpPr>
        <p:spPr>
          <a:xfrm>
            <a:off x="800100" y="4368800"/>
            <a:ext cx="8013700" cy="1117600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80D15-A29B-CC4D-9A6D-67F2C274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downloading data from geo: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CD66A-83BF-0B43-A3EE-C5B51BD75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2286002"/>
            <a:ext cx="7633742" cy="4335862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800" dirty="0"/>
              <a:t>Collect SRR Numbers using RUN SELECTOR </a:t>
            </a:r>
          </a:p>
          <a:p>
            <a:pPr marL="457200" indent="-457200">
              <a:buAutoNum type="arabicPeriod"/>
            </a:pPr>
            <a:r>
              <a:rPr lang="en-US" sz="2800" dirty="0"/>
              <a:t>Download SRA-</a:t>
            </a:r>
            <a:r>
              <a:rPr lang="en-US" sz="2800" dirty="0" err="1"/>
              <a:t>ToolKit</a:t>
            </a:r>
            <a:r>
              <a:rPr lang="en-US" sz="2800" dirty="0"/>
              <a:t> and set up</a:t>
            </a:r>
          </a:p>
          <a:p>
            <a:pPr marL="457200" lvl="1" indent="0">
              <a:buNone/>
            </a:pPr>
            <a:r>
              <a:rPr lang="en-US" sz="2600" i="1" dirty="0">
                <a:solidFill>
                  <a:srgbClr val="C00000"/>
                </a:solidFill>
              </a:rPr>
              <a:t>Note: Once this is done, you do not need to do this again! </a:t>
            </a:r>
          </a:p>
          <a:p>
            <a:pPr marL="457200" indent="-457200">
              <a:buAutoNum type="arabicPeriod"/>
            </a:pPr>
            <a:r>
              <a:rPr lang="en-US" sz="2800" dirty="0"/>
              <a:t>Run </a:t>
            </a:r>
            <a:r>
              <a:rPr lang="en-US" sz="2800" dirty="0" err="1"/>
              <a:t>sra_fqdump.sh</a:t>
            </a:r>
            <a:r>
              <a:rPr lang="en-US" sz="2800" dirty="0"/>
              <a:t> script using output from step #1 </a:t>
            </a:r>
          </a:p>
        </p:txBody>
      </p:sp>
    </p:spTree>
    <p:extLst>
      <p:ext uri="{BB962C8B-B14F-4D97-AF65-F5344CB8AC3E}">
        <p14:creationId xmlns:p14="http://schemas.microsoft.com/office/powerpoint/2010/main" val="3143829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FEB6-31CF-324F-9CDB-E955EF87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Please download the script from this location: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7471C-66C4-3B4A-B7B0-2C956754F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cp -r /gpfs1/cl/mmg232/ </a:t>
            </a:r>
            <a:r>
              <a:rPr lang="en-US" sz="4000" b="0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course_materials</a:t>
            </a:r>
            <a:r>
              <a:rPr lang="en-US" sz="40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4000" b="0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download_from_SRA</a:t>
            </a:r>
            <a:r>
              <a:rPr lang="en-US" sz="40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659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E4C76-BCF8-CD48-990F-05617BD2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script using: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BC861-69EE-684B-B288-3194623AE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sbatch</a:t>
            </a:r>
            <a:r>
              <a:rPr lang="en-US" sz="4000" b="1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0" b="1" dirty="0" err="1">
                <a:solidFill>
                  <a:srgbClr val="0F4A85"/>
                </a:solidFill>
                <a:effectLst/>
                <a:latin typeface="Menlo" panose="020B0609030804020204" pitchFamily="49" charset="0"/>
              </a:rPr>
              <a:t>sra_fqdump.sh</a:t>
            </a:r>
            <a:endParaRPr lang="en-US" sz="4000" b="1" dirty="0">
              <a:solidFill>
                <a:srgbClr val="292929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654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41BB3-D2BE-E14E-8F34-F7E1D4B4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 Architecture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017E5-98E4-854C-BE13-E69831DB1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616928"/>
            <a:ext cx="7633742" cy="42626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There are three types of GEO submitter records: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Platform</a:t>
            </a:r>
            <a:r>
              <a:rPr lang="en-US" sz="2400" dirty="0"/>
              <a:t> record describes an array or sequencer and, for array-based platforms, a data table defining the array template.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Sample</a:t>
            </a:r>
            <a:r>
              <a:rPr lang="en-US" sz="2400" dirty="0"/>
              <a:t> record describes the sample source, the protocols used in its analysis, and the expression data derived from it.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Series</a:t>
            </a:r>
            <a:r>
              <a:rPr lang="en-US" sz="2400" dirty="0"/>
              <a:t> record links together a group of related Samples and describes a whole study.</a:t>
            </a:r>
          </a:p>
          <a:p>
            <a:pPr marL="0" indent="0">
              <a:buNone/>
            </a:pPr>
            <a:r>
              <a:rPr lang="en-US" sz="2400" dirty="0"/>
              <a:t>Together, this information makes up a GEO record that is assembled by the GEO staff. These records provide a coherent synopsis about the experiment and data collected. </a:t>
            </a:r>
          </a:p>
        </p:txBody>
      </p:sp>
    </p:spTree>
    <p:extLst>
      <p:ext uri="{BB962C8B-B14F-4D97-AF65-F5344CB8AC3E}">
        <p14:creationId xmlns:p14="http://schemas.microsoft.com/office/powerpoint/2010/main" val="29183568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5098-FFEF-BE48-89C7-E3CC770CF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size: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085BC-3114-2E4A-B456-B0AEA27DA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2286003"/>
            <a:ext cx="7633742" cy="168909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du –h </a:t>
            </a:r>
            <a:r>
              <a:rPr lang="en-US" sz="3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SRR17379677.fastq.gz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524M SRR17379677.fastq.gz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Congrats Post Malone - Etsy">
            <a:extLst>
              <a:ext uri="{FF2B5EF4-FFF2-40B4-BE49-F238E27FC236}">
                <a16:creationId xmlns:a16="http://schemas.microsoft.com/office/drawing/2014/main" id="{BD546CD7-88A6-494E-B7BB-9A2E76914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1" t="31640" r="30081" b="26198"/>
          <a:stretch/>
        </p:blipFill>
        <p:spPr bwMode="auto">
          <a:xfrm>
            <a:off x="6184900" y="4386587"/>
            <a:ext cx="2209800" cy="219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164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1C87-49C5-844B-B364-4C65F661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 data retrieval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09C1-678F-274F-A127-49594B157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639230"/>
            <a:ext cx="7633742" cy="42403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GEO data can be retrieved and analyzed in several ways:</a:t>
            </a:r>
          </a:p>
          <a:p>
            <a:pPr marL="0" indent="0">
              <a:buNone/>
            </a:pPr>
            <a:endParaRPr lang="en-US" sz="2400" dirty="0"/>
          </a:p>
          <a:p>
            <a:pPr lvl="1" algn="just"/>
            <a:r>
              <a:rPr lang="en-US" sz="2400" dirty="0"/>
              <a:t>To look at a particular GEO record for which you have the accession number, use the GEO accession box located on the GEO homepage or at the top of each GEO record.</a:t>
            </a:r>
          </a:p>
          <a:p>
            <a:pPr lvl="1" algn="just"/>
            <a:r>
              <a:rPr lang="en-US" sz="2400" dirty="0"/>
              <a:t>To download data, see the various options described on the </a:t>
            </a:r>
            <a:r>
              <a:rPr lang="en-US" sz="2400" dirty="0">
                <a:hlinkClick r:id="rId2"/>
              </a:rPr>
              <a:t>Download GEO data</a:t>
            </a:r>
            <a:r>
              <a:rPr lang="en-US" sz="2400" dirty="0"/>
              <a:t> page.</a:t>
            </a:r>
          </a:p>
          <a:p>
            <a:pPr lvl="1" algn="just"/>
            <a:r>
              <a:rPr lang="en-US" sz="2400" dirty="0"/>
              <a:t>To quickly locate data relevant to your interests, search GEO </a:t>
            </a:r>
            <a:r>
              <a:rPr lang="en-US" sz="2400" dirty="0" err="1"/>
              <a:t>DataSets</a:t>
            </a:r>
            <a:r>
              <a:rPr lang="en-US" sz="2400" dirty="0"/>
              <a:t> and GEO Profiles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4361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18C74-14DC-D24B-8CC6-8120D63C9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432" y="5390402"/>
            <a:ext cx="7886700" cy="4520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/geo/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632D444-C5F2-E447-B674-473D82AA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31" y="477119"/>
            <a:ext cx="7886701" cy="465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71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1CF14-B362-844E-862D-146DC135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GSE50499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D7A33E5-E4DA-B143-8329-366D3E164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758" y="1113182"/>
            <a:ext cx="7897840" cy="4734962"/>
          </a:xfr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1610B879-F1E8-C94A-BD54-FF83CAC37C64}"/>
              </a:ext>
            </a:extLst>
          </p:cNvPr>
          <p:cNvSpPr/>
          <p:nvPr/>
        </p:nvSpPr>
        <p:spPr>
          <a:xfrm>
            <a:off x="6501161" y="1717288"/>
            <a:ext cx="925551" cy="7359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493275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{6C5C8AF4-8D14-AD42-89A2-EEC3E22CC4DB}tf10001071</Template>
  <TotalTime>683</TotalTime>
  <Words>2327</Words>
  <Application>Microsoft Macintosh PowerPoint</Application>
  <PresentationFormat>On-screen Show (4:3)</PresentationFormat>
  <Paragraphs>301</Paragraphs>
  <Slides>60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Gill Sans MT</vt:lpstr>
      <vt:lpstr>Impact</vt:lpstr>
      <vt:lpstr>Menlo</vt:lpstr>
      <vt:lpstr>Badge</vt:lpstr>
      <vt:lpstr>PowerPoint Presentation</vt:lpstr>
      <vt:lpstr>Today you will learn: </vt:lpstr>
      <vt:lpstr>What is GEO? </vt:lpstr>
      <vt:lpstr>Submitting to GEO </vt:lpstr>
      <vt:lpstr>MIAME Compliant </vt:lpstr>
      <vt:lpstr>GEO Architecture </vt:lpstr>
      <vt:lpstr>GEO data retrieval </vt:lpstr>
      <vt:lpstr>PowerPoint Presentation</vt:lpstr>
      <vt:lpstr>GSE50499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SRA? </vt:lpstr>
      <vt:lpstr>There are levels of SRA entities and their accessions:  </vt:lpstr>
      <vt:lpstr>Sra HIERARCHY</vt:lpstr>
      <vt:lpstr>Sra HIERARCHY</vt:lpstr>
      <vt:lpstr>PowerPoint Presentation</vt:lpstr>
      <vt:lpstr>PowerPoint Presentation</vt:lpstr>
      <vt:lpstr>Step 1: Collect srr numbers USING RUN SELECTOR</vt:lpstr>
      <vt:lpstr>PowerPoint Presentation</vt:lpstr>
      <vt:lpstr>PowerPoint Presentation</vt:lpstr>
      <vt:lpstr>PowerPoint Presentation</vt:lpstr>
      <vt:lpstr>Output .txt file with list of SRR</vt:lpstr>
      <vt:lpstr>Step 2: Download SRA-toolkit</vt:lpstr>
      <vt:lpstr>How Do you run a program on the VACC? </vt:lpstr>
      <vt:lpstr>How Do you run a program on the VACC? </vt:lpstr>
      <vt:lpstr>Step 2: Download SRA-toolkit</vt:lpstr>
      <vt:lpstr>Environmental Variables</vt:lpstr>
      <vt:lpstr>User Environmental Variables</vt:lpstr>
      <vt:lpstr>Bash profile</vt:lpstr>
      <vt:lpstr>PATH</vt:lpstr>
      <vt:lpstr>PowerPoint Presentation</vt:lpstr>
      <vt:lpstr>Why bin folder? </vt:lpstr>
      <vt:lpstr>PowerPoint Presentation</vt:lpstr>
      <vt:lpstr>Why do this? </vt:lpstr>
      <vt:lpstr>Why do this? </vt:lpstr>
      <vt:lpstr>PowerPoint Presentation</vt:lpstr>
      <vt:lpstr>PowerPoint Presentation</vt:lpstr>
      <vt:lpstr>STEPs to downloading data from geo: </vt:lpstr>
      <vt:lpstr>Why submit a job?  </vt:lpstr>
      <vt:lpstr>Submitting a job</vt:lpstr>
      <vt:lpstr>Submitting a job</vt:lpstr>
      <vt:lpstr>Submitting a job</vt:lpstr>
      <vt:lpstr>BASIC STEPS:</vt:lpstr>
      <vt:lpstr>BASIC STEPS:</vt:lpstr>
      <vt:lpstr>WHAT ARE SLURM DIRECTIVES?</vt:lpstr>
      <vt:lpstr>Common slurm directives</vt:lpstr>
      <vt:lpstr>Common slurm directives</vt:lpstr>
      <vt:lpstr>Common slurm directives</vt:lpstr>
      <vt:lpstr>PowerPoint Presentation</vt:lpstr>
      <vt:lpstr>Common slurm directives</vt:lpstr>
      <vt:lpstr>Common slurm directives</vt:lpstr>
      <vt:lpstr>Common slurm directives</vt:lpstr>
      <vt:lpstr>STEPs to downloading data from geo: </vt:lpstr>
      <vt:lpstr>Please download the script from this location: </vt:lpstr>
      <vt:lpstr>Run script using: </vt:lpstr>
      <vt:lpstr>Check size: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Princess Rodriguez Ramirez</dc:creator>
  <cp:lastModifiedBy>Princess Rodriguez Ramirez</cp:lastModifiedBy>
  <cp:revision>16</cp:revision>
  <dcterms:created xsi:type="dcterms:W3CDTF">2023-02-08T16:02:13Z</dcterms:created>
  <dcterms:modified xsi:type="dcterms:W3CDTF">2023-02-09T17:06:03Z</dcterms:modified>
</cp:coreProperties>
</file>